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1.xml" ContentType="application/vnd.openxmlformats-officedocument.presentationml.tags+xml"/>
  <Override PartName="/ppt/notesSlides/notesSlide1.xml" ContentType="application/vnd.openxmlformats-officedocument.presentationml.notesSlide+xml"/>
  <Override PartName="/ppt/tags/tag4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3.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1"/>
  </p:sldMasterIdLst>
  <p:notesMasterIdLst>
    <p:notesMasterId r:id="rId17"/>
  </p:notesMasterIdLst>
  <p:handoutMasterIdLst>
    <p:handoutMasterId r:id="rId18"/>
  </p:handoutMasterIdLst>
  <p:sldIdLst>
    <p:sldId id="256" r:id="rId2"/>
    <p:sldId id="362" r:id="rId3"/>
    <p:sldId id="10627" r:id="rId4"/>
    <p:sldId id="10652" r:id="rId5"/>
    <p:sldId id="10625" r:id="rId6"/>
    <p:sldId id="10646" r:id="rId7"/>
    <p:sldId id="10647" r:id="rId8"/>
    <p:sldId id="10648" r:id="rId9"/>
    <p:sldId id="10632" r:id="rId10"/>
    <p:sldId id="10620" r:id="rId11"/>
    <p:sldId id="10644" r:id="rId12"/>
    <p:sldId id="10649" r:id="rId13"/>
    <p:sldId id="10650" r:id="rId14"/>
    <p:sldId id="10651" r:id="rId15"/>
    <p:sldId id="10636" r:id="rId16"/>
  </p:sldIdLst>
  <p:sldSz cx="12192000" cy="6858000"/>
  <p:notesSz cx="6858000" cy="9144000"/>
  <p:custDataLst>
    <p:tags r:id="rId19"/>
  </p:custDataLst>
  <p:defaultTextStyle>
    <a:defPPr>
      <a:defRPr lang="en-US"/>
    </a:defPPr>
    <a:lvl1pPr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1pPr>
    <a:lvl2pPr marL="511175" indent="-191135"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2pPr>
    <a:lvl3pPr marL="1023462" indent="-383382"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3pPr>
    <a:lvl4pPr marL="1535748" indent="-575628"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4pPr>
    <a:lvl5pPr marL="2048034" indent="-767874"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6pPr>
    <a:lvl7pPr marL="192024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7pPr>
    <a:lvl8pPr marL="224028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8pPr>
    <a:lvl9pPr marL="256032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9pPr>
  </p:defaultTextStyle>
  <p:extLst>
    <p:ext uri="{EFAFB233-063F-42B5-8137-9DF3F51BA10A}">
      <p15:sldGuideLst xmlns:p15="http://schemas.microsoft.com/office/powerpoint/2012/main">
        <p15:guide id="2" orient="horz" pos="2160" userDrawn="1">
          <p15:clr>
            <a:srgbClr val="A4A3A4"/>
          </p15:clr>
        </p15:guide>
        <p15:guide id="3" orient="horz" pos="240" userDrawn="1">
          <p15:clr>
            <a:srgbClr val="A4A3A4"/>
          </p15:clr>
        </p15:guide>
        <p15:guide id="5" orient="horz" pos="1080" userDrawn="1">
          <p15:clr>
            <a:srgbClr val="A4A3A4"/>
          </p15:clr>
        </p15:guide>
        <p15:guide id="6" orient="horz" pos="1680" userDrawn="1">
          <p15:clr>
            <a:srgbClr val="A4A3A4"/>
          </p15:clr>
        </p15:guide>
        <p15:guide id="9" orient="horz" pos="524" userDrawn="1">
          <p15:clr>
            <a:srgbClr val="A4A3A4"/>
          </p15:clr>
        </p15:guide>
        <p15:guide id="10" pos="7296" userDrawn="1">
          <p15:clr>
            <a:srgbClr val="A4A3A4"/>
          </p15:clr>
        </p15:guide>
        <p15:guide id="11" pos="381" userDrawn="1">
          <p15:clr>
            <a:srgbClr val="A4A3A4"/>
          </p15:clr>
        </p15:guide>
        <p15:guide id="12" pos="3840" userDrawn="1">
          <p15:clr>
            <a:srgbClr val="A4A3A4"/>
          </p15:clr>
        </p15:guide>
        <p15:guide id="13" pos="3771" userDrawn="1">
          <p15:clr>
            <a:srgbClr val="A4A3A4"/>
          </p15:clr>
        </p15:guide>
        <p15:guide id="14" pos="3909" userDrawn="1">
          <p15:clr>
            <a:srgbClr val="A4A3A4"/>
          </p15:clr>
        </p15:guide>
        <p15:guide id="15" pos="4944" userDrawn="1">
          <p15:clr>
            <a:srgbClr val="A4A3A4"/>
          </p15:clr>
        </p15:guide>
        <p15:guide id="16" pos="2592" userDrawn="1">
          <p15:clr>
            <a:srgbClr val="A4A3A4"/>
          </p15:clr>
        </p15:guide>
        <p15:guide id="18" pos="5077" userDrawn="1">
          <p15:clr>
            <a:srgbClr val="A4A3A4"/>
          </p15:clr>
        </p15:guide>
        <p15:guide id="19" pos="27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ynn Butler Bradford" initials="LB" lastIdx="1" clrIdx="0">
    <p:extLst>
      <p:ext uri="{19B8F6BF-5375-455C-9EA6-DF929625EA0E}">
        <p15:presenceInfo xmlns:p15="http://schemas.microsoft.com/office/powerpoint/2012/main" userId="Lynn Butler Brad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6"/>
    <a:srgbClr val="008578"/>
    <a:srgbClr val="00B5E2"/>
    <a:srgbClr val="6CC24A"/>
    <a:srgbClr val="FE5000"/>
    <a:srgbClr val="EB6FBD"/>
    <a:srgbClr val="C8102E"/>
    <a:srgbClr val="1E22AA"/>
    <a:srgbClr val="C800A1"/>
    <a:srgbClr val="00A3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C72835-F172-47AC-9865-91CAFDDA2DDC}" v="5" dt="2021-11-17T17:34:09.963"/>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204" y="42"/>
      </p:cViewPr>
      <p:guideLst>
        <p:guide orient="horz" pos="2160"/>
        <p:guide orient="horz" pos="240"/>
        <p:guide orient="horz" pos="1080"/>
        <p:guide orient="horz" pos="1680"/>
        <p:guide orient="horz" pos="524"/>
        <p:guide pos="7296"/>
        <p:guide pos="381"/>
        <p:guide pos="3840"/>
        <p:guide pos="3771"/>
        <p:guide pos="3909"/>
        <p:guide pos="4944"/>
        <p:guide pos="2592"/>
        <p:guide pos="5077"/>
        <p:guide pos="272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366" name="Rectangle 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5367" name="Rectangle 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5368" name="Rectangle 8"/>
          <p:cNvSpPr>
            <a:spLocks noGrp="1" noChangeArrowheads="1"/>
          </p:cNvSpPr>
          <p:nvPr>
            <p:ph type="ftr" sz="quarter" idx="2"/>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5369" name="Rectangle 9"/>
          <p:cNvSpPr>
            <a:spLocks noGrp="1" noChangeArrowheads="1"/>
          </p:cNvSpPr>
          <p:nvPr>
            <p:ph type="sldNum" sz="quarter" idx="3"/>
          </p:nvPr>
        </p:nvSpPr>
        <p:spPr bwMode="auto">
          <a:xfrm>
            <a:off x="5735638" y="8685213"/>
            <a:ext cx="112077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6A48D351-BF5F-7D49-8150-A7E8E8CC44E2}" type="slidenum">
              <a:rPr lang="en-US"/>
              <a:pPr/>
              <a:t>‹#›</a:t>
            </a:fld>
            <a:endParaRPr lang="en-US"/>
          </a:p>
        </p:txBody>
      </p:sp>
    </p:spTree>
    <p:extLst>
      <p:ext uri="{BB962C8B-B14F-4D97-AF65-F5344CB8AC3E}">
        <p14:creationId xmlns:p14="http://schemas.microsoft.com/office/powerpoint/2010/main" val="483836436"/>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tiff>
</file>

<file path=ppt/media/image2.png>
</file>

<file path=ppt/media/image20.png>
</file>

<file path=ppt/media/image21.jpeg>
</file>

<file path=ppt/media/image22.png>
</file>

<file path=ppt/media/image23.jpeg>
</file>

<file path=ppt/media/image24.jpeg>
</file>

<file path=ppt/media/image25.jpeg>
</file>

<file path=ppt/media/image26.tiff>
</file>

<file path=ppt/media/image27.jpeg>
</file>

<file path=ppt/media/image28.jpeg>
</file>

<file path=ppt/media/image29.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68300" y="4343400"/>
            <a:ext cx="6121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2" name="Rectangle 8"/>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6393" name="Rectangle 9"/>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6394" name="Rectangle 10"/>
          <p:cNvSpPr>
            <a:spLocks noGrp="1" noChangeArrowheads="1"/>
          </p:cNvSpPr>
          <p:nvPr>
            <p:ph type="ftr" sz="quarter" idx="4"/>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6395" name="Rectangle 11"/>
          <p:cNvSpPr>
            <a:spLocks noGrp="1" noChangeArrowheads="1"/>
          </p:cNvSpPr>
          <p:nvPr>
            <p:ph type="sldNum" sz="quarter" idx="5"/>
          </p:nvPr>
        </p:nvSpPr>
        <p:spPr bwMode="auto">
          <a:xfrm>
            <a:off x="5749925" y="8685213"/>
            <a:ext cx="1106488"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B976D8D5-0ECD-3A4D-8E63-E16D685F0695}" type="slidenum">
              <a:rPr lang="en-US"/>
              <a:pPr/>
              <a:t>‹#›</a:t>
            </a:fld>
            <a:endParaRPr lang="en-US"/>
          </a:p>
        </p:txBody>
      </p:sp>
    </p:spTree>
    <p:extLst>
      <p:ext uri="{BB962C8B-B14F-4D97-AF65-F5344CB8AC3E}">
        <p14:creationId xmlns:p14="http://schemas.microsoft.com/office/powerpoint/2010/main" val="2323939531"/>
      </p:ext>
    </p:extLst>
  </p:cSld>
  <p:clrMap bg1="lt1" tx1="dk1" bg2="lt2" tx2="dk2" accent1="accent1" accent2="accent2" accent3="accent3" accent4="accent4" accent5="accent5" accent6="accent6" hlink="hlink" folHlink="folHlink"/>
  <p:hf/>
  <p:notesStyle>
    <a:lvl1pPr marL="80010" indent="-80010" algn="l" defTabSz="320040" rtl="0" eaLnBrk="0" fontAlgn="base" hangingPunct="0">
      <a:lnSpc>
        <a:spcPct val="90000"/>
      </a:lnSpc>
      <a:spcBef>
        <a:spcPts val="70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1pPr>
    <a:lvl2pPr marL="40005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2pPr>
    <a:lvl3pPr marL="72009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3pPr>
    <a:lvl4pPr marL="104013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4pPr>
    <a:lvl5pPr marL="136017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800" kern="1200">
        <a:solidFill>
          <a:schemeClr val="tx1"/>
        </a:solidFill>
        <a:latin typeface="+mn-lt"/>
        <a:ea typeface="+mn-ea"/>
        <a:cs typeface="+mn-cs"/>
      </a:defRPr>
    </a:lvl6pPr>
    <a:lvl7pPr marL="1920240" algn="l" defTabSz="320040" rtl="0" eaLnBrk="1" latinLnBrk="0" hangingPunct="1">
      <a:defRPr sz="800" kern="1200">
        <a:solidFill>
          <a:schemeClr val="tx1"/>
        </a:solidFill>
        <a:latin typeface="+mn-lt"/>
        <a:ea typeface="+mn-ea"/>
        <a:cs typeface="+mn-cs"/>
      </a:defRPr>
    </a:lvl7pPr>
    <a:lvl8pPr marL="2240280" algn="l" defTabSz="320040" rtl="0" eaLnBrk="1" latinLnBrk="0" hangingPunct="1">
      <a:defRPr sz="800" kern="1200">
        <a:solidFill>
          <a:schemeClr val="tx1"/>
        </a:solidFill>
        <a:latin typeface="+mn-lt"/>
        <a:ea typeface="+mn-ea"/>
        <a:cs typeface="+mn-cs"/>
      </a:defRPr>
    </a:lvl8pPr>
    <a:lvl9pPr marL="2560320" algn="l" defTabSz="320040"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1</a:t>
            </a:fld>
            <a:endParaRPr lang="en-US"/>
          </a:p>
        </p:txBody>
      </p:sp>
      <p:sp>
        <p:nvSpPr>
          <p:cNvPr id="8" name="Date Placeholder 7">
            <a:extLst>
              <a:ext uri="{FF2B5EF4-FFF2-40B4-BE49-F238E27FC236}">
                <a16:creationId xmlns:a16="http://schemas.microsoft.com/office/drawing/2014/main" id="{CAD99D68-8FB8-A94E-AA84-8CC3DEF4C575}"/>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232509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2</a:t>
            </a:fld>
            <a:endParaRPr lang="en-US"/>
          </a:p>
        </p:txBody>
      </p:sp>
      <p:sp>
        <p:nvSpPr>
          <p:cNvPr id="8" name="Date Placeholder 7">
            <a:extLst>
              <a:ext uri="{FF2B5EF4-FFF2-40B4-BE49-F238E27FC236}">
                <a16:creationId xmlns:a16="http://schemas.microsoft.com/office/drawing/2014/main" id="{469BBB27-397A-DA40-BBE7-E2723269D553}"/>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311912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Arial"/>
                <a:ea typeface="Arial Unicode MS"/>
                <a:cs typeface="Arial"/>
              </a:rPr>
              <a:t>Meet Ella </a:t>
            </a:r>
            <a:endParaRPr lang="en-US">
              <a:latin typeface="Arial"/>
              <a:ea typeface="Arial Unicode MS"/>
            </a:endParaRPr>
          </a:p>
          <a:p>
            <a:r>
              <a:rPr lang="en-US">
                <a:latin typeface="Arial"/>
                <a:ea typeface="Arial Unicode MS"/>
                <a:cs typeface="Arial"/>
              </a:rPr>
              <a:t>She logs into 20 things, puts out 20 fires before she starts her day. And the fires keep coming. No one knows what she does not her boss not her coworkers.</a:t>
            </a:r>
            <a:endParaRPr lang="en-US">
              <a:cs typeface="Arial"/>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3</a:t>
            </a:fld>
            <a:endParaRPr lang="en-US"/>
          </a:p>
        </p:txBody>
      </p:sp>
    </p:spTree>
    <p:extLst>
      <p:ext uri="{BB962C8B-B14F-4D97-AF65-F5344CB8AC3E}">
        <p14:creationId xmlns:p14="http://schemas.microsoft.com/office/powerpoint/2010/main" val="459070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Maybe here we can show what’s being used – time trial, process map, picture of sticky notes, etc.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5</a:t>
            </a:fld>
            <a:endParaRPr lang="en-US"/>
          </a:p>
        </p:txBody>
      </p:sp>
    </p:spTree>
    <p:extLst>
      <p:ext uri="{BB962C8B-B14F-4D97-AF65-F5344CB8AC3E}">
        <p14:creationId xmlns:p14="http://schemas.microsoft.com/office/powerpoint/2010/main" val="2663184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0010" marR="0" lvl="0" indent="-80010" algn="l" defTabSz="320040" rtl="0" eaLnBrk="0" fontAlgn="base" latinLnBrk="0" hangingPunct="0">
              <a:lnSpc>
                <a:spcPct val="90000"/>
              </a:lnSpc>
              <a:spcBef>
                <a:spcPts val="700"/>
              </a:spcBef>
              <a:spcAft>
                <a:spcPct val="0"/>
              </a:spcAft>
              <a:buClrTx/>
              <a:buSzTx/>
              <a:buFont typeface="Arial" pitchFamily="34" charset="0"/>
              <a:buChar char="•"/>
              <a:tabLst/>
              <a:defRPr/>
            </a:pPr>
            <a:r>
              <a:rPr lang="en-US" sz="800"/>
              <a:t>Sponsors and franchises to make life easier for nurses that help front line workers (inject this that way)</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7</a:t>
            </a:fld>
            <a:endParaRPr lang="en-US"/>
          </a:p>
        </p:txBody>
      </p:sp>
    </p:spTree>
    <p:extLst>
      <p:ext uri="{BB962C8B-B14F-4D97-AF65-F5344CB8AC3E}">
        <p14:creationId xmlns:p14="http://schemas.microsoft.com/office/powerpoint/2010/main" val="5489006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0"/>
              </a:spcBef>
              <a:buNone/>
            </a:pPr>
            <a:r>
              <a:rPr lang="en-US" sz="800" b="1"/>
              <a:t>FUTURE</a:t>
            </a:r>
          </a:p>
          <a:p>
            <a:pPr>
              <a:spcBef>
                <a:spcPts val="0"/>
              </a:spcBef>
            </a:pPr>
            <a:endParaRPr lang="en-US" sz="800" b="1"/>
          </a:p>
          <a:p>
            <a:pPr>
              <a:spcBef>
                <a:spcPts val="0"/>
              </a:spcBef>
            </a:pPr>
            <a:r>
              <a:rPr lang="en-US" sz="800" b="1"/>
              <a:t>More personalization</a:t>
            </a:r>
          </a:p>
          <a:p>
            <a:pPr>
              <a:spcBef>
                <a:spcPts val="0"/>
              </a:spcBef>
            </a:pPr>
            <a:r>
              <a:rPr lang="en-US" sz="800" b="1"/>
              <a:t>More automation</a:t>
            </a:r>
          </a:p>
          <a:p>
            <a:pPr>
              <a:spcBef>
                <a:spcPts val="0"/>
              </a:spcBef>
            </a:pPr>
            <a:r>
              <a:rPr lang="en-US" sz="800" b="1"/>
              <a:t>More data validation</a:t>
            </a:r>
          </a:p>
          <a:p>
            <a:pPr>
              <a:spcBef>
                <a:spcPts val="0"/>
              </a:spcBef>
            </a:pPr>
            <a:r>
              <a:rPr lang="en-US" sz="800" b="1"/>
              <a:t>More integration</a:t>
            </a:r>
          </a:p>
          <a:p>
            <a:pPr>
              <a:spcBef>
                <a:spcPts val="0"/>
              </a:spcBef>
            </a:pPr>
            <a:r>
              <a:rPr lang="en-US" sz="800" b="1"/>
              <a:t>Connect data with more available IOT and health tracker data HR, oxygenation, sleep, mindfulness, etc. via smart watch</a:t>
            </a:r>
          </a:p>
          <a:p>
            <a:pPr>
              <a:spcBef>
                <a:spcPts val="0"/>
              </a:spcBef>
            </a:pPr>
            <a:r>
              <a:rPr lang="en-US" sz="800" b="1"/>
              <a:t>Begin to codify </a:t>
            </a:r>
            <a:r>
              <a:rPr lang="en-US" sz="800" b="1" err="1"/>
              <a:t>inTensity</a:t>
            </a:r>
            <a:r>
              <a:rPr lang="en-US" sz="800" b="1"/>
              <a:t> of work </a:t>
            </a:r>
          </a:p>
          <a:p>
            <a:pPr>
              <a:spcBef>
                <a:spcPts val="0"/>
              </a:spcBef>
            </a:pPr>
            <a:r>
              <a:rPr lang="en-US" sz="800" b="1"/>
              <a:t>REALLY…how was your day?</a:t>
            </a:r>
          </a:p>
          <a:p>
            <a:pPr>
              <a:spcBef>
                <a:spcPts val="0"/>
              </a:spcBef>
            </a:pPr>
            <a:r>
              <a:rPr lang="en-US" sz="800" b="1"/>
              <a:t>Connect data with EHR – </a:t>
            </a:r>
            <a:r>
              <a:rPr lang="en-US" sz="800" b="1" err="1"/>
              <a:t>Fhyre</a:t>
            </a:r>
            <a:r>
              <a:rPr lang="en-US" sz="800" b="1"/>
              <a:t> – SQL databases – data warehouses to codify coordination</a:t>
            </a:r>
          </a:p>
          <a:p>
            <a:pPr>
              <a:spcBef>
                <a:spcPts val="0"/>
              </a:spcBef>
            </a:pPr>
            <a:endParaRPr lang="en-US" sz="800" b="1"/>
          </a:p>
          <a:p>
            <a:pPr marL="80010" marR="0" lvl="0" indent="-80010" algn="l" defTabSz="320040" rtl="0" eaLnBrk="0" fontAlgn="base" latinLnBrk="0" hangingPunct="0">
              <a:lnSpc>
                <a:spcPct val="90000"/>
              </a:lnSpc>
              <a:spcBef>
                <a:spcPts val="0"/>
              </a:spcBef>
              <a:spcAft>
                <a:spcPct val="0"/>
              </a:spcAft>
              <a:buClrTx/>
              <a:buSzTx/>
              <a:buFont typeface="Arial" pitchFamily="34" charset="0"/>
              <a:buChar char="•"/>
              <a:tabLst/>
              <a:defRPr/>
            </a:pPr>
            <a:r>
              <a:rPr lang="en-US" sz="800" b="1"/>
              <a:t>LATER &gt;GPS/accelerometry/AI to provide feedback/check-ins for wellness/burnout prevention</a:t>
            </a:r>
          </a:p>
          <a:p>
            <a:pPr>
              <a:spcBef>
                <a:spcPts val="0"/>
              </a:spcBef>
            </a:pPr>
            <a:endParaRPr lang="en-US" sz="800" b="1"/>
          </a:p>
          <a:p>
            <a:endParaRPr lang="en-US"/>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8</a:t>
            </a:fld>
            <a:endParaRPr lang="en-US"/>
          </a:p>
        </p:txBody>
      </p:sp>
    </p:spTree>
    <p:extLst>
      <p:ext uri="{BB962C8B-B14F-4D97-AF65-F5344CB8AC3E}">
        <p14:creationId xmlns:p14="http://schemas.microsoft.com/office/powerpoint/2010/main" val="23412678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All </a:t>
            </a:r>
            <a:r>
              <a:rPr lang="en-US" err="1"/>
              <a:t>thsese</a:t>
            </a:r>
            <a:r>
              <a:rPr lang="en-US"/>
              <a:t> – But they can’t do everything we do for nurses </a:t>
            </a:r>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9</a:t>
            </a:fld>
            <a:endParaRPr lang="en-US"/>
          </a:p>
        </p:txBody>
      </p:sp>
      <p:sp>
        <p:nvSpPr>
          <p:cNvPr id="8" name="Date Placeholder 7">
            <a:extLst>
              <a:ext uri="{FF2B5EF4-FFF2-40B4-BE49-F238E27FC236}">
                <a16:creationId xmlns:a16="http://schemas.microsoft.com/office/drawing/2014/main" id="{5907B63C-4422-9B4A-BE25-16919E63DE1D}"/>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676111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 to C </a:t>
            </a:r>
          </a:p>
          <a:p>
            <a:r>
              <a:rPr lang="en-US"/>
              <a:t>Sponsorship for </a:t>
            </a:r>
            <a:r>
              <a:rPr lang="en-US" err="1"/>
              <a:t>gameification</a:t>
            </a:r>
            <a:r>
              <a:rPr lang="en-US"/>
              <a:t> </a:t>
            </a:r>
          </a:p>
          <a:p>
            <a:r>
              <a:rPr lang="en-US"/>
              <a:t>SaaS Peter B presentation turn rate of nurses is high and we want to make this into an app that will be used to retain nurses that are already </a:t>
            </a:r>
          </a:p>
          <a:p>
            <a:r>
              <a:rPr lang="en-US"/>
              <a:t>B to B – greater inoperable EHR for better validation, better skill task alignment,</a:t>
            </a:r>
          </a:p>
          <a:p>
            <a:r>
              <a:rPr lang="en-US"/>
              <a:t>SaaS with license per users </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smtClean="0"/>
              <a:pPr/>
              <a:t>10</a:t>
            </a:fld>
            <a:endParaRPr lang="en-US"/>
          </a:p>
        </p:txBody>
      </p:sp>
    </p:spTree>
    <p:extLst>
      <p:ext uri="{BB962C8B-B14F-4D97-AF65-F5344CB8AC3E}">
        <p14:creationId xmlns:p14="http://schemas.microsoft.com/office/powerpoint/2010/main" val="602289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endParaRPr lang="en-US">
              <a:latin typeface="Calibri"/>
              <a:cs typeface="Calibri"/>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15</a:t>
            </a:fld>
            <a:endParaRPr lang="en-US"/>
          </a:p>
        </p:txBody>
      </p:sp>
    </p:spTree>
    <p:extLst>
      <p:ext uri="{BB962C8B-B14F-4D97-AF65-F5344CB8AC3E}">
        <p14:creationId xmlns:p14="http://schemas.microsoft.com/office/powerpoint/2010/main" val="33046790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2.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3.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8.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9.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1DA31DAA-AF3D-4F32-9439-8E5262D64DBB}"/>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r="22682"/>
          <a:stretch/>
        </p:blipFill>
        <p:spPr>
          <a:xfrm>
            <a:off x="2622297" y="6164857"/>
            <a:ext cx="3016503" cy="696005"/>
          </a:xfrm>
          <a:prstGeom prst="rect">
            <a:avLst/>
          </a:prstGeom>
        </p:spPr>
      </p:pic>
    </p:spTree>
    <p:custDataLst>
      <p:tags r:id="rId1"/>
    </p:custData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186810453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157097749"/>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380637403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6400834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2240652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23504574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6200874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14517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97220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39038898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819138703"/>
      </p:ext>
    </p:extLst>
  </p:cSld>
  <p:clrMapOvr>
    <a:masterClrMapping/>
  </p:clrMapOvr>
  <p:transition>
    <p:fade/>
  </p:transition>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sub, RIGHT HALF bullets">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726643-E58E-CC48-AF17-2A78BB6C30D4}"/>
              </a:ext>
            </a:extLst>
          </p:cNvPr>
          <p:cNvSpPr/>
          <p:nvPr userDrawn="1"/>
        </p:nvSpPr>
        <p:spPr bwMode="auto">
          <a:xfrm>
            <a:off x="601134"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12E188AA-0D2B-E449-A0C8-1EFBC82B9C91}"/>
              </a:ext>
            </a:extLst>
          </p:cNvPr>
          <p:cNvSpPr/>
          <p:nvPr userDrawn="1"/>
        </p:nvSpPr>
        <p:spPr bwMode="auto">
          <a:xfrm>
            <a:off x="9009671"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6" name="Rectangle 15">
            <a:extLst>
              <a:ext uri="{FF2B5EF4-FFF2-40B4-BE49-F238E27FC236}">
                <a16:creationId xmlns:a16="http://schemas.microsoft.com/office/drawing/2014/main" id="{3C5CF704-52FC-5740-8859-CC46FFF32894}"/>
              </a:ext>
            </a:extLst>
          </p:cNvPr>
          <p:cNvSpPr/>
          <p:nvPr userDrawn="1"/>
        </p:nvSpPr>
        <p:spPr bwMode="auto">
          <a:xfrm>
            <a:off x="3409073"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7" name="Rectangle 16">
            <a:extLst>
              <a:ext uri="{FF2B5EF4-FFF2-40B4-BE49-F238E27FC236}">
                <a16:creationId xmlns:a16="http://schemas.microsoft.com/office/drawing/2014/main" id="{63914D36-44F9-2F48-BE16-3B089B393692}"/>
              </a:ext>
            </a:extLst>
          </p:cNvPr>
          <p:cNvSpPr/>
          <p:nvPr userDrawn="1"/>
        </p:nvSpPr>
        <p:spPr bwMode="auto">
          <a:xfrm>
            <a:off x="6209372"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27" name="Text Placeholder 2">
            <a:extLst>
              <a:ext uri="{FF2B5EF4-FFF2-40B4-BE49-F238E27FC236}">
                <a16:creationId xmlns:a16="http://schemas.microsoft.com/office/drawing/2014/main" id="{D3DE7820-60D0-2A47-98FB-E1D6F0ECB6D9}"/>
              </a:ext>
            </a:extLst>
          </p:cNvPr>
          <p:cNvSpPr>
            <a:spLocks noGrp="1"/>
          </p:cNvSpPr>
          <p:nvPr>
            <p:ph type="body" sz="quarter" idx="18"/>
          </p:nvPr>
        </p:nvSpPr>
        <p:spPr>
          <a:xfrm>
            <a:off x="744803"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28" name="Text Placeholder 2">
            <a:extLst>
              <a:ext uri="{FF2B5EF4-FFF2-40B4-BE49-F238E27FC236}">
                <a16:creationId xmlns:a16="http://schemas.microsoft.com/office/drawing/2014/main" id="{46258EAD-CB9B-C745-A692-276ADD6A527E}"/>
              </a:ext>
            </a:extLst>
          </p:cNvPr>
          <p:cNvSpPr>
            <a:spLocks noGrp="1"/>
          </p:cNvSpPr>
          <p:nvPr>
            <p:ph type="body" sz="quarter" idx="19"/>
          </p:nvPr>
        </p:nvSpPr>
        <p:spPr>
          <a:xfrm>
            <a:off x="3632382"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0" name="Text Placeholder 2">
            <a:extLst>
              <a:ext uri="{FF2B5EF4-FFF2-40B4-BE49-F238E27FC236}">
                <a16:creationId xmlns:a16="http://schemas.microsoft.com/office/drawing/2014/main" id="{8F6C0358-B85F-6E44-A9CD-2F332E6CD4B9}"/>
              </a:ext>
            </a:extLst>
          </p:cNvPr>
          <p:cNvSpPr>
            <a:spLocks noGrp="1"/>
          </p:cNvSpPr>
          <p:nvPr>
            <p:ph type="body" sz="quarter" idx="20"/>
          </p:nvPr>
        </p:nvSpPr>
        <p:spPr>
          <a:xfrm>
            <a:off x="6399645"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3" name="Text Placeholder 4">
            <a:extLst>
              <a:ext uri="{FF2B5EF4-FFF2-40B4-BE49-F238E27FC236}">
                <a16:creationId xmlns:a16="http://schemas.microsoft.com/office/drawing/2014/main" id="{7E4F1039-CF58-6A43-BB44-5674AA4F98B6}"/>
              </a:ext>
            </a:extLst>
          </p:cNvPr>
          <p:cNvSpPr>
            <a:spLocks noGrp="1"/>
          </p:cNvSpPr>
          <p:nvPr>
            <p:ph type="body" sz="quarter" idx="21"/>
          </p:nvPr>
        </p:nvSpPr>
        <p:spPr>
          <a:xfrm>
            <a:off x="804162" y="2141550"/>
            <a:ext cx="2170907" cy="2678906"/>
          </a:xfrm>
        </p:spPr>
        <p:txBody>
          <a:bodyPr/>
          <a:lstStyle>
            <a:lvl1pPr marL="0" indent="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4" name="Text Placeholder 4">
            <a:extLst>
              <a:ext uri="{FF2B5EF4-FFF2-40B4-BE49-F238E27FC236}">
                <a16:creationId xmlns:a16="http://schemas.microsoft.com/office/drawing/2014/main" id="{F69411A7-265F-C24E-8A73-1D09829D496C}"/>
              </a:ext>
            </a:extLst>
          </p:cNvPr>
          <p:cNvSpPr>
            <a:spLocks noGrp="1"/>
          </p:cNvSpPr>
          <p:nvPr>
            <p:ph type="body" sz="quarter" idx="22"/>
          </p:nvPr>
        </p:nvSpPr>
        <p:spPr>
          <a:xfrm>
            <a:off x="3639662"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5" name="Text Placeholder 4">
            <a:extLst>
              <a:ext uri="{FF2B5EF4-FFF2-40B4-BE49-F238E27FC236}">
                <a16:creationId xmlns:a16="http://schemas.microsoft.com/office/drawing/2014/main" id="{4D589452-3E57-D440-9FB0-6E4868DB139E}"/>
              </a:ext>
            </a:extLst>
          </p:cNvPr>
          <p:cNvSpPr>
            <a:spLocks noGrp="1"/>
          </p:cNvSpPr>
          <p:nvPr>
            <p:ph type="body" sz="quarter" idx="23"/>
          </p:nvPr>
        </p:nvSpPr>
        <p:spPr>
          <a:xfrm>
            <a:off x="6393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6" name="Text Placeholder 4">
            <a:extLst>
              <a:ext uri="{FF2B5EF4-FFF2-40B4-BE49-F238E27FC236}">
                <a16:creationId xmlns:a16="http://schemas.microsoft.com/office/drawing/2014/main" id="{B4D1912F-14CA-384D-A430-5E9D99E3206C}"/>
              </a:ext>
            </a:extLst>
          </p:cNvPr>
          <p:cNvSpPr>
            <a:spLocks noGrp="1"/>
          </p:cNvSpPr>
          <p:nvPr>
            <p:ph type="body" sz="quarter" idx="24"/>
          </p:nvPr>
        </p:nvSpPr>
        <p:spPr>
          <a:xfrm>
            <a:off x="9187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7" name="Text Placeholder 2">
            <a:extLst>
              <a:ext uri="{FF2B5EF4-FFF2-40B4-BE49-F238E27FC236}">
                <a16:creationId xmlns:a16="http://schemas.microsoft.com/office/drawing/2014/main" id="{57F6A302-A023-0448-9894-EF9B860FE511}"/>
              </a:ext>
            </a:extLst>
          </p:cNvPr>
          <p:cNvSpPr>
            <a:spLocks noGrp="1"/>
          </p:cNvSpPr>
          <p:nvPr>
            <p:ph type="body" sz="quarter" idx="25"/>
          </p:nvPr>
        </p:nvSpPr>
        <p:spPr>
          <a:xfrm>
            <a:off x="9187557"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 name="Title 2">
            <a:extLst>
              <a:ext uri="{FF2B5EF4-FFF2-40B4-BE49-F238E27FC236}">
                <a16:creationId xmlns:a16="http://schemas.microsoft.com/office/drawing/2014/main" id="{D0EEDA15-9DED-45D1-8C97-C9BC6403461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3046D6-1565-4456-B2F4-E8212E5DDAB8}"/>
              </a:ext>
            </a:extLst>
          </p:cNvPr>
          <p:cNvSpPr>
            <a:spLocks noGrp="1"/>
          </p:cNvSpPr>
          <p:nvPr>
            <p:ph type="sldNum" sz="quarter" idx="2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40975597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2.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2" cstate="email">
            <a:extLst>
              <a:ext uri="{28A0092B-C50C-407E-A947-70E740481C1C}">
                <a14:useLocalDpi xmlns:a14="http://schemas.microsoft.com/office/drawing/2010/main"/>
              </a:ext>
            </a:extLst>
          </a:blip>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rotWithShape="1">
          <a:blip r:embed="rId43" cstate="email">
            <a:extLst>
              <a:ext uri="{28A0092B-C50C-407E-A947-70E740481C1C}">
                <a14:useLocalDpi xmlns:a14="http://schemas.microsoft.com/office/drawing/2010/main"/>
              </a:ext>
            </a:extLst>
          </a:blip>
          <a:srcRect r="22682"/>
          <a:stretch/>
        </p:blipFill>
        <p:spPr>
          <a:xfrm>
            <a:off x="2622297" y="6164857"/>
            <a:ext cx="3016503" cy="696005"/>
          </a:xfrm>
          <a:prstGeom prst="rect">
            <a:avLst/>
          </a:prstGeom>
        </p:spPr>
      </p:pic>
    </p:spTree>
    <p:custDataLst>
      <p:tags r:id="rId41"/>
    </p:custDataLst>
  </p:cSld>
  <p:clrMap bg1="lt1" tx1="dk1" bg2="lt2" tx2="dk2" accent1="accent1" accent2="accent2" accent3="accent3" accent4="accent4" accent5="accent5" accent6="accent6" hlink="hlink" folHlink="folHlink"/>
  <p:sldLayoutIdLst>
    <p:sldLayoutId id="2147483669" r:id="rId1"/>
    <p:sldLayoutId id="2147483700" r:id="rId2"/>
    <p:sldLayoutId id="2147483704" r:id="rId3"/>
    <p:sldLayoutId id="2147483709" r:id="rId4"/>
    <p:sldLayoutId id="2147483686" r:id="rId5"/>
    <p:sldLayoutId id="2147483684" r:id="rId6"/>
    <p:sldLayoutId id="2147483693" r:id="rId7"/>
    <p:sldLayoutId id="2147483694" r:id="rId8"/>
    <p:sldLayoutId id="2147483695" r:id="rId9"/>
    <p:sldLayoutId id="2147483690" r:id="rId10"/>
    <p:sldLayoutId id="2147483696" r:id="rId11"/>
    <p:sldLayoutId id="2147483692" r:id="rId12"/>
    <p:sldLayoutId id="2147483711" r:id="rId13"/>
    <p:sldLayoutId id="2147483663" r:id="rId14"/>
    <p:sldLayoutId id="2147483666" r:id="rId15"/>
    <p:sldLayoutId id="2147483706" r:id="rId16"/>
    <p:sldLayoutId id="2147483688" r:id="rId17"/>
    <p:sldLayoutId id="2147483665" r:id="rId18"/>
    <p:sldLayoutId id="2147483670" r:id="rId19"/>
    <p:sldLayoutId id="2147483680" r:id="rId20"/>
    <p:sldLayoutId id="2147483671" r:id="rId21"/>
    <p:sldLayoutId id="2147483672" r:id="rId22"/>
    <p:sldLayoutId id="2147483675" r:id="rId23"/>
    <p:sldLayoutId id="2147483705" r:id="rId24"/>
    <p:sldLayoutId id="2147483673" r:id="rId25"/>
    <p:sldLayoutId id="2147483674" r:id="rId26"/>
    <p:sldLayoutId id="2147483708" r:id="rId27"/>
    <p:sldLayoutId id="2147483685" r:id="rId28"/>
    <p:sldLayoutId id="2147483707" r:id="rId29"/>
    <p:sldLayoutId id="2147483702" r:id="rId30"/>
    <p:sldLayoutId id="2147483703" r:id="rId31"/>
    <p:sldLayoutId id="2147483667" r:id="rId32"/>
    <p:sldLayoutId id="2147483677" r:id="rId33"/>
    <p:sldLayoutId id="2147483676" r:id="rId34"/>
    <p:sldLayoutId id="2147483699" r:id="rId35"/>
    <p:sldLayoutId id="2147483697" r:id="rId36"/>
    <p:sldLayoutId id="2147483698" r:id="rId37"/>
    <p:sldLayoutId id="2147483678" r:id="rId38"/>
    <p:sldLayoutId id="2147483712" r:id="rId39"/>
  </p:sldLayoutIdLst>
  <p:transition>
    <p:fade/>
  </p:transition>
  <p:hf hdr="0" ftr="0" dt="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userDrawn="1">
          <p15:clr>
            <a:srgbClr val="F26B43"/>
          </p15:clr>
        </p15:guide>
        <p15:guide id="2" pos="3840" userDrawn="1">
          <p15:clr>
            <a:srgbClr val="F26B43"/>
          </p15:clr>
        </p15:guide>
        <p15:guide id="3" orient="horz" pos="3879" userDrawn="1">
          <p15:clr>
            <a:srgbClr val="F26B43"/>
          </p15:clr>
        </p15:guide>
        <p15:guide id="4" orient="horz" pos="3954" userDrawn="1">
          <p15:clr>
            <a:srgbClr val="F26B43"/>
          </p15:clr>
        </p15:guide>
        <p15:guide id="5" orient="horz" pos="4044" userDrawn="1">
          <p15:clr>
            <a:srgbClr val="F26B43"/>
          </p15:clr>
        </p15:guide>
        <p15:guide id="6" pos="384" userDrawn="1">
          <p15:clr>
            <a:srgbClr val="F26B43"/>
          </p15:clr>
        </p15:guide>
        <p15:guide id="7" pos="72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8.xml"/><Relationship Id="rId1" Type="http://schemas.openxmlformats.org/officeDocument/2006/relationships/tags" Target="../tags/tag41.xml"/><Relationship Id="rId5" Type="http://schemas.openxmlformats.org/officeDocument/2006/relationships/image" Target="../media/image3.png"/><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8.xml"/><Relationship Id="rId4" Type="http://schemas.openxmlformats.org/officeDocument/2006/relationships/image" Target="../media/image19.tiff"/></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png"/><Relationship Id="rId1" Type="http://schemas.openxmlformats.org/officeDocument/2006/relationships/slideLayout" Target="../slideLayouts/slideLayout28.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8.xml"/><Relationship Id="rId4" Type="http://schemas.openxmlformats.org/officeDocument/2006/relationships/image" Target="../media/image25.jpeg"/></Relationships>
</file>

<file path=ppt/slides/_rels/slide14.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9.xml"/><Relationship Id="rId1" Type="http://schemas.openxmlformats.org/officeDocument/2006/relationships/slideLayout" Target="../slideLayouts/slideLayout17.xml"/><Relationship Id="rId5" Type="http://schemas.openxmlformats.org/officeDocument/2006/relationships/image" Target="../media/image29.jpeg"/><Relationship Id="rId4" Type="http://schemas.openxmlformats.org/officeDocument/2006/relationships/image" Target="../media/image28.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2.xml"/><Relationship Id="rId5" Type="http://schemas.openxmlformats.org/officeDocument/2006/relationships/image" Target="../media/image8.pn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9.xml"/><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5.xml"/><Relationship Id="rId1" Type="http://schemas.openxmlformats.org/officeDocument/2006/relationships/tags" Target="../tags/tag4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2FA55B7-ACFF-1848-9FD5-7B82174607FA}"/>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98232" y="844502"/>
            <a:ext cx="11721476" cy="2936631"/>
          </a:xfrm>
          <a:prstGeom prst="rect">
            <a:avLst/>
          </a:prstGeom>
        </p:spPr>
      </p:pic>
      <p:pic>
        <p:nvPicPr>
          <p:cNvPr id="3" name="Picture 2" descr="A picture containing drawing&#10;&#10;Description automatically generated">
            <a:extLst>
              <a:ext uri="{FF2B5EF4-FFF2-40B4-BE49-F238E27FC236}">
                <a16:creationId xmlns:a16="http://schemas.microsoft.com/office/drawing/2014/main" id="{33B1C869-B8A3-6C40-A4AF-6C40AC933765}"/>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r="19976"/>
          <a:stretch/>
        </p:blipFill>
        <p:spPr>
          <a:xfrm>
            <a:off x="-480060" y="4789170"/>
            <a:ext cx="10370294" cy="2311835"/>
          </a:xfrm>
          <a:prstGeom prst="rect">
            <a:avLst/>
          </a:prstGeom>
        </p:spPr>
      </p:pic>
      <p:sp>
        <p:nvSpPr>
          <p:cNvPr id="2" name="TextBox 1">
            <a:extLst>
              <a:ext uri="{FF2B5EF4-FFF2-40B4-BE49-F238E27FC236}">
                <a16:creationId xmlns:a16="http://schemas.microsoft.com/office/drawing/2014/main" id="{5B0F3587-5AF6-41DD-B566-1E85591B26BC}"/>
              </a:ext>
            </a:extLst>
          </p:cNvPr>
          <p:cNvSpPr txBox="1"/>
          <p:nvPr/>
        </p:nvSpPr>
        <p:spPr>
          <a:xfrm>
            <a:off x="4724400" y="3200400"/>
            <a:ext cx="1822615"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err="1">
                <a:solidFill>
                  <a:schemeClr val="tx2"/>
                </a:solidFill>
              </a:rPr>
              <a:t>Click to add text</a:t>
            </a:r>
          </a:p>
        </p:txBody>
      </p:sp>
      <p:sp>
        <p:nvSpPr>
          <p:cNvPr id="4" name="TextBox 3">
            <a:extLst>
              <a:ext uri="{FF2B5EF4-FFF2-40B4-BE49-F238E27FC236}">
                <a16:creationId xmlns:a16="http://schemas.microsoft.com/office/drawing/2014/main" id="{99B83056-1E71-4808-AB51-C287FD447C72}"/>
              </a:ext>
            </a:extLst>
          </p:cNvPr>
          <p:cNvSpPr txBox="1"/>
          <p:nvPr/>
        </p:nvSpPr>
        <p:spPr>
          <a:xfrm>
            <a:off x="4867275" y="3343275"/>
            <a:ext cx="1822615"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err="1">
                <a:solidFill>
                  <a:schemeClr val="tx2"/>
                </a:solidFill>
              </a:rPr>
              <a:t>Click to add text</a:t>
            </a:r>
          </a:p>
        </p:txBody>
      </p:sp>
    </p:spTree>
    <p:custDataLst>
      <p:tags r:id="rId1"/>
    </p:custData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8545F-D2D0-2149-BBEC-4436AD6009E4}"/>
              </a:ext>
            </a:extLst>
          </p:cNvPr>
          <p:cNvSpPr>
            <a:spLocks noGrp="1"/>
          </p:cNvSpPr>
          <p:nvPr>
            <p:ph type="title"/>
          </p:nvPr>
        </p:nvSpPr>
        <p:spPr/>
        <p:txBody>
          <a:bodyPr/>
          <a:lstStyle/>
          <a:p>
            <a:r>
              <a:rPr lang="en-US"/>
              <a:t>Implementation and Scalability</a:t>
            </a:r>
          </a:p>
        </p:txBody>
      </p:sp>
      <p:sp>
        <p:nvSpPr>
          <p:cNvPr id="3" name="Content Placeholder 2">
            <a:extLst>
              <a:ext uri="{FF2B5EF4-FFF2-40B4-BE49-F238E27FC236}">
                <a16:creationId xmlns:a16="http://schemas.microsoft.com/office/drawing/2014/main" id="{A84C3720-FA51-094D-AF9E-23222EB6AECC}"/>
              </a:ext>
            </a:extLst>
          </p:cNvPr>
          <p:cNvSpPr>
            <a:spLocks noGrp="1"/>
          </p:cNvSpPr>
          <p:nvPr>
            <p:ph sz="quarter" idx="15"/>
          </p:nvPr>
        </p:nvSpPr>
        <p:spPr>
          <a:xfrm>
            <a:off x="601601" y="1435076"/>
            <a:ext cx="10985780" cy="4193910"/>
          </a:xfrm>
        </p:spPr>
        <p:txBody>
          <a:bodyPr/>
          <a:lstStyle/>
          <a:p>
            <a:pPr marL="342900" indent="-342900" algn="l">
              <a:buFont typeface="Arial" panose="020B0604020202020204" pitchFamily="34" charset="0"/>
              <a:buChar char="•"/>
            </a:pPr>
            <a:endParaRPr lang="en-US"/>
          </a:p>
          <a:p>
            <a:pPr marL="342900" indent="-342900" algn="l">
              <a:buFont typeface="Arial" panose="020B0604020202020204" pitchFamily="34" charset="0"/>
              <a:buChar char="•"/>
            </a:pPr>
            <a:r>
              <a:rPr lang="en-US">
                <a:ea typeface="Arial Unicode MS"/>
                <a:cs typeface="Arial Unicode MS"/>
              </a:rPr>
              <a:t>B to C model for proof of concept with sponsorship from wellness/fun/self-care businesses with gamification </a:t>
            </a:r>
          </a:p>
          <a:p>
            <a:pPr marL="342900" indent="-342900" algn="l">
              <a:buFont typeface="Arial" panose="020B0604020202020204" pitchFamily="34" charset="0"/>
              <a:buChar char="•"/>
            </a:pPr>
            <a:endParaRPr lang="en-US"/>
          </a:p>
          <a:p>
            <a:pPr marL="342900" indent="-342900" algn="l">
              <a:buFont typeface="Arial" panose="020B0604020202020204" pitchFamily="34" charset="0"/>
              <a:buChar char="•"/>
            </a:pPr>
            <a:r>
              <a:rPr lang="en-US">
                <a:ea typeface="Arial Unicode MS"/>
                <a:cs typeface="Arial Unicode MS"/>
              </a:rPr>
              <a:t>B to B model as we proceed with profiled hospital partners as a SaaS </a:t>
            </a:r>
            <a:endParaRPr lang="en-US"/>
          </a:p>
          <a:p>
            <a:pPr marL="342900" indent="-342900" algn="l">
              <a:buFont typeface="Arial" panose="020B0604020202020204" pitchFamily="34" charset="0"/>
              <a:buChar char="•"/>
            </a:pPr>
            <a:endParaRPr lang="en-US"/>
          </a:p>
          <a:p>
            <a:pPr marL="342900" indent="-342900" algn="l">
              <a:buFont typeface="Arial" panose="020B0604020202020204" pitchFamily="34" charset="0"/>
              <a:buChar char="•"/>
            </a:pPr>
            <a:r>
              <a:rPr lang="en-US">
                <a:ea typeface="Arial Unicode MS"/>
                <a:cs typeface="Arial Unicode MS"/>
              </a:rPr>
              <a:t>Key stakeholders: Community of coordinators, American College of Cardiology, Society of Thoracic Surgeons, Cardiovascular Research Foundation, Heart Valve Collaboratory, Heart Valve Voice US, industry partners + [</a:t>
            </a:r>
            <a:r>
              <a:rPr lang="en-US">
                <a:ea typeface="Arial Unicode MS"/>
                <a:cs typeface="Arial"/>
              </a:rPr>
              <a:t>SONSIEL, American Nurses Association, Preventative Cardiology Nurses Association, American Association of Heart Failure Nurses]</a:t>
            </a:r>
          </a:p>
          <a:p>
            <a:pPr marL="342900" indent="-342900" algn="l">
              <a:buFont typeface="Arial" panose="020B0604020202020204" pitchFamily="34" charset="0"/>
              <a:buChar char="•"/>
            </a:pPr>
            <a:endParaRPr lang="en-US"/>
          </a:p>
          <a:p>
            <a:pPr marL="342900" indent="-342900" algn="l">
              <a:buFont typeface="Arial" panose="020B0604020202020204" pitchFamily="34" charset="0"/>
              <a:buChar char="•"/>
            </a:pPr>
            <a:r>
              <a:rPr lang="en-US">
                <a:ea typeface="Arial Unicode MS"/>
                <a:cs typeface="Arial Unicode MS"/>
              </a:rPr>
              <a:t>Applicable to arenas other than Valve Centers: additional cardiology subspecialties, surgical and procedural specialties, any team-based care model with ambulatory care component, post-acute care</a:t>
            </a:r>
          </a:p>
          <a:p>
            <a:pPr algn="l"/>
            <a:endParaRPr lang="en-US"/>
          </a:p>
          <a:p>
            <a:pPr algn="l"/>
            <a:endParaRPr lang="en-US"/>
          </a:p>
          <a:p>
            <a:pPr marL="342900" indent="-342900" algn="l">
              <a:buFont typeface="Arial" panose="020B0604020202020204" pitchFamily="34" charset="0"/>
              <a:buChar char="•"/>
            </a:pPr>
            <a:endParaRPr lang="en-US"/>
          </a:p>
        </p:txBody>
      </p:sp>
      <p:sp>
        <p:nvSpPr>
          <p:cNvPr id="5" name="Slide Number Placeholder 4">
            <a:extLst>
              <a:ext uri="{FF2B5EF4-FFF2-40B4-BE49-F238E27FC236}">
                <a16:creationId xmlns:a16="http://schemas.microsoft.com/office/drawing/2014/main" id="{CCAE10A5-12A9-6145-B0E4-73F2D580D22A}"/>
              </a:ext>
            </a:extLst>
          </p:cNvPr>
          <p:cNvSpPr>
            <a:spLocks noGrp="1"/>
          </p:cNvSpPr>
          <p:nvPr>
            <p:ph type="sldNum" sz="quarter" idx="4"/>
          </p:nvPr>
        </p:nvSpPr>
        <p:spPr/>
        <p:txBody>
          <a:bodyPr/>
          <a:lstStyle/>
          <a:p>
            <a:fld id="{AD816501-AAE5-214E-B100-00C3DC5F5E3F}" type="slidenum">
              <a:rPr lang="en-US" smtClean="0"/>
              <a:pPr/>
              <a:t>10</a:t>
            </a:fld>
            <a:endParaRPr lang="en-US"/>
          </a:p>
        </p:txBody>
      </p:sp>
    </p:spTree>
    <p:extLst>
      <p:ext uri="{BB962C8B-B14F-4D97-AF65-F5344CB8AC3E}">
        <p14:creationId xmlns:p14="http://schemas.microsoft.com/office/powerpoint/2010/main" val="6088155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
            <a:extLst>
              <a:ext uri="{FF2B5EF4-FFF2-40B4-BE49-F238E27FC236}">
                <a16:creationId xmlns:a16="http://schemas.microsoft.com/office/drawing/2014/main" id="{19E9FEB2-364C-404B-9FCD-ED04C7604B98}"/>
              </a:ext>
            </a:extLst>
          </p:cNvPr>
          <p:cNvSpPr>
            <a:spLocks noGrp="1"/>
          </p:cNvSpPr>
          <p:nvPr>
            <p:ph type="body" sz="quarter" idx="10"/>
          </p:nvPr>
        </p:nvSpPr>
        <p:spPr>
          <a:xfrm>
            <a:off x="609600" y="868059"/>
            <a:ext cx="10972800" cy="307777"/>
          </a:xfrm>
        </p:spPr>
        <p:txBody>
          <a:bodyPr/>
          <a:lstStyle/>
          <a:p>
            <a:endParaRPr lang="en-US"/>
          </a:p>
        </p:txBody>
      </p:sp>
      <p:sp>
        <p:nvSpPr>
          <p:cNvPr id="16" name="Text Placeholder 2">
            <a:extLst>
              <a:ext uri="{FF2B5EF4-FFF2-40B4-BE49-F238E27FC236}">
                <a16:creationId xmlns:a16="http://schemas.microsoft.com/office/drawing/2014/main" id="{AD41B066-D385-432F-A539-18BCAD742B2F}"/>
              </a:ext>
            </a:extLst>
          </p:cNvPr>
          <p:cNvSpPr>
            <a:spLocks noGrp="1"/>
          </p:cNvSpPr>
          <p:nvPr>
            <p:ph type="body" sz="quarter" idx="19"/>
          </p:nvPr>
        </p:nvSpPr>
        <p:spPr>
          <a:xfrm>
            <a:off x="1" y="5913259"/>
            <a:ext cx="557497" cy="251942"/>
          </a:xfrm>
        </p:spPr>
        <p:txBody>
          <a:bodyPr/>
          <a:lstStyle/>
          <a:p>
            <a:endParaRPr lang="en-US"/>
          </a:p>
        </p:txBody>
      </p:sp>
      <p:sp>
        <p:nvSpPr>
          <p:cNvPr id="18" name="Text Placeholder 3">
            <a:extLst>
              <a:ext uri="{FF2B5EF4-FFF2-40B4-BE49-F238E27FC236}">
                <a16:creationId xmlns:a16="http://schemas.microsoft.com/office/drawing/2014/main" id="{045A0BAC-95CC-4E58-802A-611A42A15C39}"/>
              </a:ext>
            </a:extLst>
          </p:cNvPr>
          <p:cNvSpPr>
            <a:spLocks noGrp="1"/>
          </p:cNvSpPr>
          <p:nvPr>
            <p:ph type="body" sz="quarter" idx="20"/>
          </p:nvPr>
        </p:nvSpPr>
        <p:spPr>
          <a:xfrm>
            <a:off x="609599" y="5913259"/>
            <a:ext cx="10980757" cy="251942"/>
          </a:xfrm>
        </p:spPr>
        <p:txBody>
          <a:bodyPr/>
          <a:lstStyle/>
          <a:p>
            <a:endParaRPr lang="en-US"/>
          </a:p>
        </p:txBody>
      </p:sp>
      <p:sp>
        <p:nvSpPr>
          <p:cNvPr id="2" name="Title 1">
            <a:extLst>
              <a:ext uri="{FF2B5EF4-FFF2-40B4-BE49-F238E27FC236}">
                <a16:creationId xmlns:a16="http://schemas.microsoft.com/office/drawing/2014/main" id="{4E07AD74-EE9F-B249-AB06-F4B411075708}"/>
              </a:ext>
            </a:extLst>
          </p:cNvPr>
          <p:cNvSpPr>
            <a:spLocks noGrp="1"/>
          </p:cNvSpPr>
          <p:nvPr>
            <p:ph type="title"/>
          </p:nvPr>
        </p:nvSpPr>
        <p:spPr>
          <a:xfrm>
            <a:off x="609599" y="378458"/>
            <a:ext cx="10141527" cy="461665"/>
          </a:xfrm>
        </p:spPr>
        <p:txBody>
          <a:bodyPr wrap="square" anchor="t">
            <a:normAutofit/>
          </a:bodyPr>
          <a:lstStyle/>
          <a:p>
            <a:r>
              <a:rPr lang="en-US"/>
              <a:t>Elizabeth M. Perpetua, DNP, ACNP-BC, FACC</a:t>
            </a:r>
          </a:p>
        </p:txBody>
      </p:sp>
      <p:sp>
        <p:nvSpPr>
          <p:cNvPr id="5" name="Slide Number Placeholder 4">
            <a:extLst>
              <a:ext uri="{FF2B5EF4-FFF2-40B4-BE49-F238E27FC236}">
                <a16:creationId xmlns:a16="http://schemas.microsoft.com/office/drawing/2014/main" id="{B2D2C5EF-17F3-9B45-9F0C-0BA2C27E00A2}"/>
              </a:ext>
            </a:extLst>
          </p:cNvPr>
          <p:cNvSpPr>
            <a:spLocks noGrp="1"/>
          </p:cNvSpPr>
          <p:nvPr>
            <p:ph type="sldNum" sz="quarter" idx="21"/>
          </p:nvPr>
        </p:nvSpPr>
        <p:spPr>
          <a:xfrm>
            <a:off x="11200047" y="6260570"/>
            <a:ext cx="454400" cy="333375"/>
          </a:xfrm>
        </p:spPr>
        <p:txBody>
          <a:bodyPr anchor="ctr">
            <a:normAutofit/>
          </a:bodyPr>
          <a:lstStyle/>
          <a:p>
            <a:fld id="{AD816501-AAE5-214E-B100-00C3DC5F5E3F}" type="slidenum">
              <a:rPr lang="en-US" smtClean="0"/>
              <a:pPr/>
              <a:t>11</a:t>
            </a:fld>
            <a:endParaRPr lang="en-US"/>
          </a:p>
        </p:txBody>
      </p:sp>
      <p:pic>
        <p:nvPicPr>
          <p:cNvPr id="9" name="Picture 8" descr="A group of people holding a baby&#10;&#10;Description automatically generated with medium confidence">
            <a:extLst>
              <a:ext uri="{FF2B5EF4-FFF2-40B4-BE49-F238E27FC236}">
                <a16:creationId xmlns:a16="http://schemas.microsoft.com/office/drawing/2014/main" id="{2A77D637-7230-9245-8436-A6E50AC5B71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r="3" b="13828"/>
          <a:stretch/>
        </p:blipFill>
        <p:spPr>
          <a:xfrm>
            <a:off x="8088204" y="1707019"/>
            <a:ext cx="3502152" cy="4206240"/>
          </a:xfrm>
          <a:prstGeom prst="rect">
            <a:avLst/>
          </a:prstGeom>
          <a:noFill/>
        </p:spPr>
      </p:pic>
      <p:pic>
        <p:nvPicPr>
          <p:cNvPr id="4" name="Picture 3" descr="A picture containing person, scene, hospital room, people&#10;&#10;Description automatically generated">
            <a:extLst>
              <a:ext uri="{FF2B5EF4-FFF2-40B4-BE49-F238E27FC236}">
                <a16:creationId xmlns:a16="http://schemas.microsoft.com/office/drawing/2014/main" id="{9D350BC1-7CA7-234E-9BB7-6303C8BB79D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19707" r="34708" b="2"/>
          <a:stretch/>
        </p:blipFill>
        <p:spPr>
          <a:xfrm>
            <a:off x="4344924" y="1713180"/>
            <a:ext cx="3502152" cy="4206240"/>
          </a:xfrm>
          <a:prstGeom prst="rect">
            <a:avLst/>
          </a:prstGeom>
          <a:noFill/>
        </p:spPr>
      </p:pic>
      <p:pic>
        <p:nvPicPr>
          <p:cNvPr id="8" name="Picture 7" descr="A person holding a child&#10;&#10;Description automatically generated with low confidence">
            <a:extLst>
              <a:ext uri="{FF2B5EF4-FFF2-40B4-BE49-F238E27FC236}">
                <a16:creationId xmlns:a16="http://schemas.microsoft.com/office/drawing/2014/main" id="{6BFB8B88-41FE-AE47-AA85-2EF4A3EFD372}"/>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l="8663" r="8910" b="2"/>
          <a:stretch/>
        </p:blipFill>
        <p:spPr>
          <a:xfrm>
            <a:off x="609599" y="1679083"/>
            <a:ext cx="3502152" cy="4206240"/>
          </a:xfrm>
          <a:prstGeom prst="rect">
            <a:avLst/>
          </a:prstGeom>
          <a:noFill/>
        </p:spPr>
      </p:pic>
    </p:spTree>
    <p:extLst>
      <p:ext uri="{BB962C8B-B14F-4D97-AF65-F5344CB8AC3E}">
        <p14:creationId xmlns:p14="http://schemas.microsoft.com/office/powerpoint/2010/main" val="53017384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 Placeholder 1">
            <a:extLst>
              <a:ext uri="{FF2B5EF4-FFF2-40B4-BE49-F238E27FC236}">
                <a16:creationId xmlns:a16="http://schemas.microsoft.com/office/drawing/2014/main" id="{41F23778-731A-4DBC-9ABB-7194207A4A6A}"/>
              </a:ext>
            </a:extLst>
          </p:cNvPr>
          <p:cNvSpPr>
            <a:spLocks noGrp="1"/>
          </p:cNvSpPr>
          <p:nvPr>
            <p:ph type="body" sz="quarter" idx="10"/>
          </p:nvPr>
        </p:nvSpPr>
        <p:spPr>
          <a:xfrm>
            <a:off x="609600" y="868059"/>
            <a:ext cx="10972800" cy="307777"/>
          </a:xfrm>
        </p:spPr>
        <p:txBody>
          <a:bodyPr/>
          <a:lstStyle/>
          <a:p>
            <a:endParaRPr lang="en-US"/>
          </a:p>
        </p:txBody>
      </p:sp>
      <p:sp>
        <p:nvSpPr>
          <p:cNvPr id="141" name="Text Placeholder 2">
            <a:extLst>
              <a:ext uri="{FF2B5EF4-FFF2-40B4-BE49-F238E27FC236}">
                <a16:creationId xmlns:a16="http://schemas.microsoft.com/office/drawing/2014/main" id="{26B48D77-CBAA-437A-ABE2-5A0DC26183AB}"/>
              </a:ext>
            </a:extLst>
          </p:cNvPr>
          <p:cNvSpPr>
            <a:spLocks noGrp="1"/>
          </p:cNvSpPr>
          <p:nvPr>
            <p:ph type="body" sz="quarter" idx="19"/>
          </p:nvPr>
        </p:nvSpPr>
        <p:spPr>
          <a:xfrm>
            <a:off x="1" y="5913259"/>
            <a:ext cx="557497" cy="251942"/>
          </a:xfrm>
        </p:spPr>
        <p:txBody>
          <a:bodyPr/>
          <a:lstStyle/>
          <a:p>
            <a:endParaRPr lang="en-US"/>
          </a:p>
        </p:txBody>
      </p:sp>
      <p:sp>
        <p:nvSpPr>
          <p:cNvPr id="143" name="Text Placeholder 3">
            <a:extLst>
              <a:ext uri="{FF2B5EF4-FFF2-40B4-BE49-F238E27FC236}">
                <a16:creationId xmlns:a16="http://schemas.microsoft.com/office/drawing/2014/main" id="{593272B6-F019-43C1-A10C-947CC3B0618C}"/>
              </a:ext>
            </a:extLst>
          </p:cNvPr>
          <p:cNvSpPr>
            <a:spLocks noGrp="1"/>
          </p:cNvSpPr>
          <p:nvPr>
            <p:ph type="body" sz="quarter" idx="20"/>
          </p:nvPr>
        </p:nvSpPr>
        <p:spPr>
          <a:xfrm>
            <a:off x="609599" y="5913259"/>
            <a:ext cx="10980757" cy="251942"/>
          </a:xfrm>
        </p:spPr>
        <p:txBody>
          <a:bodyPr/>
          <a:lstStyle/>
          <a:p>
            <a:endParaRPr lang="en-US"/>
          </a:p>
        </p:txBody>
      </p:sp>
      <p:sp>
        <p:nvSpPr>
          <p:cNvPr id="2" name="Title 1">
            <a:extLst>
              <a:ext uri="{FF2B5EF4-FFF2-40B4-BE49-F238E27FC236}">
                <a16:creationId xmlns:a16="http://schemas.microsoft.com/office/drawing/2014/main" id="{4E07AD74-EE9F-B249-AB06-F4B411075708}"/>
              </a:ext>
            </a:extLst>
          </p:cNvPr>
          <p:cNvSpPr>
            <a:spLocks noGrp="1"/>
          </p:cNvSpPr>
          <p:nvPr>
            <p:ph type="title"/>
          </p:nvPr>
        </p:nvSpPr>
        <p:spPr>
          <a:xfrm>
            <a:off x="609599" y="378458"/>
            <a:ext cx="10141527" cy="461665"/>
          </a:xfrm>
        </p:spPr>
        <p:txBody>
          <a:bodyPr wrap="square" anchor="t">
            <a:normAutofit/>
          </a:bodyPr>
          <a:lstStyle/>
          <a:p>
            <a:r>
              <a:rPr lang="en-US"/>
              <a:t>Kimberly A. Guibone, DNP, ACNP-BC, FACC</a:t>
            </a:r>
          </a:p>
        </p:txBody>
      </p:sp>
      <p:sp>
        <p:nvSpPr>
          <p:cNvPr id="5" name="Slide Number Placeholder 4">
            <a:extLst>
              <a:ext uri="{FF2B5EF4-FFF2-40B4-BE49-F238E27FC236}">
                <a16:creationId xmlns:a16="http://schemas.microsoft.com/office/drawing/2014/main" id="{B2D2C5EF-17F3-9B45-9F0C-0BA2C27E00A2}"/>
              </a:ext>
            </a:extLst>
          </p:cNvPr>
          <p:cNvSpPr>
            <a:spLocks noGrp="1"/>
          </p:cNvSpPr>
          <p:nvPr>
            <p:ph type="sldNum" sz="quarter" idx="21"/>
          </p:nvPr>
        </p:nvSpPr>
        <p:spPr>
          <a:xfrm>
            <a:off x="11200047" y="6260570"/>
            <a:ext cx="454400" cy="333375"/>
          </a:xfrm>
        </p:spPr>
        <p:txBody>
          <a:bodyPr anchor="ctr">
            <a:normAutofit/>
          </a:bodyPr>
          <a:lstStyle/>
          <a:p>
            <a:fld id="{AD816501-AAE5-214E-B100-00C3DC5F5E3F}" type="slidenum">
              <a:rPr lang="en-US" smtClean="0"/>
              <a:pPr/>
              <a:t>12</a:t>
            </a:fld>
            <a:endParaRPr lang="en-US"/>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320791" y="1707019"/>
            <a:ext cx="3195376" cy="4206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293709" y="1707019"/>
            <a:ext cx="3765825" cy="4206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6"/>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7724775" y="1707019"/>
            <a:ext cx="3857625" cy="4206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378722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 Placeholder 1">
            <a:extLst>
              <a:ext uri="{FF2B5EF4-FFF2-40B4-BE49-F238E27FC236}">
                <a16:creationId xmlns:a16="http://schemas.microsoft.com/office/drawing/2014/main" id="{41F23778-731A-4DBC-9ABB-7194207A4A6A}"/>
              </a:ext>
            </a:extLst>
          </p:cNvPr>
          <p:cNvSpPr>
            <a:spLocks noGrp="1"/>
          </p:cNvSpPr>
          <p:nvPr>
            <p:ph type="body" sz="quarter" idx="10"/>
          </p:nvPr>
        </p:nvSpPr>
        <p:spPr>
          <a:xfrm>
            <a:off x="609600" y="868059"/>
            <a:ext cx="10972800" cy="307777"/>
          </a:xfrm>
        </p:spPr>
        <p:txBody>
          <a:bodyPr/>
          <a:lstStyle/>
          <a:p>
            <a:endParaRPr lang="en-US"/>
          </a:p>
        </p:txBody>
      </p:sp>
      <p:sp>
        <p:nvSpPr>
          <p:cNvPr id="141" name="Text Placeholder 2">
            <a:extLst>
              <a:ext uri="{FF2B5EF4-FFF2-40B4-BE49-F238E27FC236}">
                <a16:creationId xmlns:a16="http://schemas.microsoft.com/office/drawing/2014/main" id="{26B48D77-CBAA-437A-ABE2-5A0DC26183AB}"/>
              </a:ext>
            </a:extLst>
          </p:cNvPr>
          <p:cNvSpPr>
            <a:spLocks noGrp="1"/>
          </p:cNvSpPr>
          <p:nvPr>
            <p:ph type="body" sz="quarter" idx="19"/>
          </p:nvPr>
        </p:nvSpPr>
        <p:spPr>
          <a:xfrm>
            <a:off x="1" y="5913259"/>
            <a:ext cx="557497" cy="251942"/>
          </a:xfrm>
        </p:spPr>
        <p:txBody>
          <a:bodyPr/>
          <a:lstStyle/>
          <a:p>
            <a:endParaRPr lang="en-US"/>
          </a:p>
        </p:txBody>
      </p:sp>
      <p:sp>
        <p:nvSpPr>
          <p:cNvPr id="143" name="Text Placeholder 3">
            <a:extLst>
              <a:ext uri="{FF2B5EF4-FFF2-40B4-BE49-F238E27FC236}">
                <a16:creationId xmlns:a16="http://schemas.microsoft.com/office/drawing/2014/main" id="{593272B6-F019-43C1-A10C-947CC3B0618C}"/>
              </a:ext>
            </a:extLst>
          </p:cNvPr>
          <p:cNvSpPr>
            <a:spLocks noGrp="1"/>
          </p:cNvSpPr>
          <p:nvPr>
            <p:ph type="body" sz="quarter" idx="20"/>
          </p:nvPr>
        </p:nvSpPr>
        <p:spPr>
          <a:xfrm>
            <a:off x="609599" y="5913259"/>
            <a:ext cx="10980757" cy="251942"/>
          </a:xfrm>
        </p:spPr>
        <p:txBody>
          <a:bodyPr/>
          <a:lstStyle/>
          <a:p>
            <a:endParaRPr lang="en-US"/>
          </a:p>
        </p:txBody>
      </p:sp>
      <p:sp>
        <p:nvSpPr>
          <p:cNvPr id="2" name="Title 1">
            <a:extLst>
              <a:ext uri="{FF2B5EF4-FFF2-40B4-BE49-F238E27FC236}">
                <a16:creationId xmlns:a16="http://schemas.microsoft.com/office/drawing/2014/main" id="{4E07AD74-EE9F-B249-AB06-F4B411075708}"/>
              </a:ext>
            </a:extLst>
          </p:cNvPr>
          <p:cNvSpPr>
            <a:spLocks noGrp="1"/>
          </p:cNvSpPr>
          <p:nvPr>
            <p:ph type="title"/>
          </p:nvPr>
        </p:nvSpPr>
        <p:spPr>
          <a:xfrm>
            <a:off x="609599" y="378458"/>
            <a:ext cx="10141527" cy="461665"/>
          </a:xfrm>
        </p:spPr>
        <p:txBody>
          <a:bodyPr wrap="square" anchor="t">
            <a:normAutofit/>
          </a:bodyPr>
          <a:lstStyle/>
          <a:p>
            <a:r>
              <a:rPr lang="en-US"/>
              <a:t>Patricia A. Keegan, DNP, NP-C, FACC</a:t>
            </a:r>
          </a:p>
        </p:txBody>
      </p:sp>
      <p:sp>
        <p:nvSpPr>
          <p:cNvPr id="5" name="Slide Number Placeholder 4">
            <a:extLst>
              <a:ext uri="{FF2B5EF4-FFF2-40B4-BE49-F238E27FC236}">
                <a16:creationId xmlns:a16="http://schemas.microsoft.com/office/drawing/2014/main" id="{B2D2C5EF-17F3-9B45-9F0C-0BA2C27E00A2}"/>
              </a:ext>
            </a:extLst>
          </p:cNvPr>
          <p:cNvSpPr>
            <a:spLocks noGrp="1"/>
          </p:cNvSpPr>
          <p:nvPr>
            <p:ph type="sldNum" sz="quarter" idx="21"/>
          </p:nvPr>
        </p:nvSpPr>
        <p:spPr>
          <a:xfrm>
            <a:off x="11200047" y="6260570"/>
            <a:ext cx="454400" cy="333375"/>
          </a:xfrm>
        </p:spPr>
        <p:txBody>
          <a:bodyPr anchor="ctr">
            <a:normAutofit/>
          </a:bodyPr>
          <a:lstStyle/>
          <a:p>
            <a:fld id="{AD816501-AAE5-214E-B100-00C3DC5F5E3F}" type="slidenum">
              <a:rPr lang="en-US" smtClean="0"/>
              <a:pPr/>
              <a:t>13</a:t>
            </a:fld>
            <a:endParaRPr lang="en-US"/>
          </a:p>
        </p:txBody>
      </p:sp>
      <p:pic>
        <p:nvPicPr>
          <p:cNvPr id="1030" name="Picture 6" descr="May be an image of 7 people, including Tricia Romano Keegan and Vinod Thourani and people smiling">
            <a:extLst>
              <a:ext uri="{FF2B5EF4-FFF2-40B4-BE49-F238E27FC236}">
                <a16:creationId xmlns:a16="http://schemas.microsoft.com/office/drawing/2014/main" id="{6BB75CC1-7CD0-7F49-92E6-0D7266BD99C4}"/>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l="7501" r="9238"/>
          <a:stretch/>
        </p:blipFill>
        <p:spPr bwMode="auto">
          <a:xfrm>
            <a:off x="609599" y="1713180"/>
            <a:ext cx="3502152" cy="4206240"/>
          </a:xfrm>
          <a:prstGeom prst="rect">
            <a:avLst/>
          </a:prstGeom>
          <a:solidFill>
            <a:srgbClr val="FFFFFF"/>
          </a:solidFill>
        </p:spPr>
      </p:pic>
      <p:pic>
        <p:nvPicPr>
          <p:cNvPr id="1026" name="Picture 2" descr="May be an image of 3 people, including Tricia Romano Keegan and Kim Guibone and people smiling">
            <a:extLst>
              <a:ext uri="{FF2B5EF4-FFF2-40B4-BE49-F238E27FC236}">
                <a16:creationId xmlns:a16="http://schemas.microsoft.com/office/drawing/2014/main" id="{92A8901B-DCE0-5845-865B-109697EAC3AB}"/>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l="16096" r="643"/>
          <a:stretch/>
        </p:blipFill>
        <p:spPr bwMode="auto">
          <a:xfrm>
            <a:off x="4344924" y="1713180"/>
            <a:ext cx="3502152" cy="420624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y be an image of 4 people, including Kathryn Keegan, Gary Keegan and Tricia Romano Keegan and people smiling">
            <a:extLst>
              <a:ext uri="{FF2B5EF4-FFF2-40B4-BE49-F238E27FC236}">
                <a16:creationId xmlns:a16="http://schemas.microsoft.com/office/drawing/2014/main" id="{3F8282BA-CDF3-EB49-A294-5D74F22DFF0B}"/>
              </a:ext>
            </a:extLst>
          </p:cNvPr>
          <p:cNvPicPr>
            <a:picLocks noChangeAspect="1" noChangeArrowheads="1"/>
          </p:cNvPicPr>
          <p:nvPr/>
        </p:nvPicPr>
        <p:blipFill rotWithShape="1">
          <a:blip r:embed="rId4">
            <a:extLst>
              <a:ext uri="{28A0092B-C50C-407E-A947-70E740481C1C}">
                <a14:useLocalDpi xmlns:a14="http://schemas.microsoft.com/office/drawing/2010/main"/>
              </a:ext>
            </a:extLst>
          </a:blip>
          <a:srcRect l="11703" r="5036"/>
          <a:stretch/>
        </p:blipFill>
        <p:spPr bwMode="auto">
          <a:xfrm>
            <a:off x="8080248" y="1713180"/>
            <a:ext cx="3502152" cy="42062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129853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
            <a:extLst>
              <a:ext uri="{FF2B5EF4-FFF2-40B4-BE49-F238E27FC236}">
                <a16:creationId xmlns:a16="http://schemas.microsoft.com/office/drawing/2014/main" id="{DE173913-B6F9-4096-9F86-8390A453318E}"/>
              </a:ext>
            </a:extLst>
          </p:cNvPr>
          <p:cNvSpPr>
            <a:spLocks noGrp="1"/>
          </p:cNvSpPr>
          <p:nvPr>
            <p:ph type="body" sz="quarter" idx="20"/>
          </p:nvPr>
        </p:nvSpPr>
        <p:spPr>
          <a:xfrm>
            <a:off x="609599" y="5913259"/>
            <a:ext cx="10980757" cy="251942"/>
          </a:xfrm>
        </p:spPr>
        <p:txBody>
          <a:bodyPr/>
          <a:lstStyle/>
          <a:p>
            <a:endParaRPr lang="en-US"/>
          </a:p>
        </p:txBody>
      </p:sp>
      <p:sp>
        <p:nvSpPr>
          <p:cNvPr id="2" name="Title 1">
            <a:extLst>
              <a:ext uri="{FF2B5EF4-FFF2-40B4-BE49-F238E27FC236}">
                <a16:creationId xmlns:a16="http://schemas.microsoft.com/office/drawing/2014/main" id="{5B39AE01-C1C2-D74A-A2DC-0740C4947350}"/>
              </a:ext>
            </a:extLst>
          </p:cNvPr>
          <p:cNvSpPr>
            <a:spLocks noGrp="1"/>
          </p:cNvSpPr>
          <p:nvPr>
            <p:ph type="title"/>
          </p:nvPr>
        </p:nvSpPr>
        <p:spPr>
          <a:xfrm>
            <a:off x="609599" y="378458"/>
            <a:ext cx="10141527" cy="461665"/>
          </a:xfrm>
        </p:spPr>
        <p:txBody>
          <a:bodyPr wrap="square" anchor="t">
            <a:normAutofit/>
          </a:bodyPr>
          <a:lstStyle/>
          <a:p>
            <a:r>
              <a:rPr lang="en-US"/>
              <a:t>This Coordinator Community is Us</a:t>
            </a:r>
          </a:p>
        </p:txBody>
      </p:sp>
      <p:sp>
        <p:nvSpPr>
          <p:cNvPr id="5" name="Slide Number Placeholder 4">
            <a:extLst>
              <a:ext uri="{FF2B5EF4-FFF2-40B4-BE49-F238E27FC236}">
                <a16:creationId xmlns:a16="http://schemas.microsoft.com/office/drawing/2014/main" id="{95A4B1A7-F1C1-4F49-BC3A-A4D2218E5720}"/>
              </a:ext>
            </a:extLst>
          </p:cNvPr>
          <p:cNvSpPr>
            <a:spLocks noGrp="1"/>
          </p:cNvSpPr>
          <p:nvPr>
            <p:ph type="sldNum" sz="quarter" idx="21"/>
          </p:nvPr>
        </p:nvSpPr>
        <p:spPr>
          <a:xfrm>
            <a:off x="11200047" y="6260570"/>
            <a:ext cx="454400" cy="333375"/>
          </a:xfrm>
        </p:spPr>
        <p:txBody>
          <a:bodyPr anchor="ctr">
            <a:normAutofit/>
          </a:bodyPr>
          <a:lstStyle/>
          <a:p>
            <a:fld id="{AD816501-AAE5-214E-B100-00C3DC5F5E3F}" type="slidenum">
              <a:rPr lang="en-US" smtClean="0"/>
              <a:pPr/>
              <a:t>14</a:t>
            </a:fld>
            <a:endParaRPr lang="en-US"/>
          </a:p>
        </p:txBody>
      </p:sp>
      <p:pic>
        <p:nvPicPr>
          <p:cNvPr id="10" name="Picture 9">
            <a:extLst>
              <a:ext uri="{FF2B5EF4-FFF2-40B4-BE49-F238E27FC236}">
                <a16:creationId xmlns:a16="http://schemas.microsoft.com/office/drawing/2014/main" id="{8125616A-487A-8A40-BD54-A787A9F7A6E1}"/>
              </a:ext>
            </a:extLst>
          </p:cNvPr>
          <p:cNvPicPr>
            <a:picLocks noChangeAspect="1"/>
          </p:cNvPicPr>
          <p:nvPr/>
        </p:nvPicPr>
        <p:blipFill rotWithShape="1">
          <a:blip r:embed="rId2"/>
          <a:srcRect t="24336" b="24553"/>
          <a:stretch/>
        </p:blipFill>
        <p:spPr>
          <a:xfrm>
            <a:off x="609600" y="1713180"/>
            <a:ext cx="10972800" cy="4206240"/>
          </a:xfrm>
          <a:prstGeom prst="rect">
            <a:avLst/>
          </a:prstGeom>
          <a:noFill/>
        </p:spPr>
      </p:pic>
      <p:sp>
        <p:nvSpPr>
          <p:cNvPr id="7" name="AutoShape 2">
            <a:extLst>
              <a:ext uri="{FF2B5EF4-FFF2-40B4-BE49-F238E27FC236}">
                <a16:creationId xmlns:a16="http://schemas.microsoft.com/office/drawing/2014/main" id="{83893840-79D4-F547-8A6C-A2B626CC1F7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a:extLst>
              <a:ext uri="{FF2B5EF4-FFF2-40B4-BE49-F238E27FC236}">
                <a16:creationId xmlns:a16="http://schemas.microsoft.com/office/drawing/2014/main" id="{E0B771A4-8ADD-A74F-A415-DE08296E1F82}"/>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0721764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5A0A2-63C3-49E7-A511-0EAE4ED8BDF9}"/>
              </a:ext>
            </a:extLst>
          </p:cNvPr>
          <p:cNvSpPr>
            <a:spLocks noGrp="1"/>
          </p:cNvSpPr>
          <p:nvPr>
            <p:ph type="title"/>
          </p:nvPr>
        </p:nvSpPr>
        <p:spPr/>
        <p:txBody>
          <a:bodyPr/>
          <a:lstStyle/>
          <a:p>
            <a:r>
              <a:rPr lang="en-US">
                <a:ea typeface="Arial Unicode MS"/>
                <a:cs typeface="Arial Unicode MS"/>
              </a:rPr>
              <a:t>The Team</a:t>
            </a:r>
            <a:endParaRPr lang="en-US"/>
          </a:p>
        </p:txBody>
      </p:sp>
      <p:sp>
        <p:nvSpPr>
          <p:cNvPr id="5" name="Slide Number Placeholder 4">
            <a:extLst>
              <a:ext uri="{FF2B5EF4-FFF2-40B4-BE49-F238E27FC236}">
                <a16:creationId xmlns:a16="http://schemas.microsoft.com/office/drawing/2014/main" id="{46FD62E1-5F51-478F-AEBA-2CAD2A06622A}"/>
              </a:ext>
            </a:extLst>
          </p:cNvPr>
          <p:cNvSpPr>
            <a:spLocks noGrp="1"/>
          </p:cNvSpPr>
          <p:nvPr>
            <p:ph type="sldNum" sz="quarter" idx="21"/>
          </p:nvPr>
        </p:nvSpPr>
        <p:spPr/>
        <p:txBody>
          <a:bodyPr/>
          <a:lstStyle/>
          <a:p>
            <a:fld id="{AD816501-AAE5-214E-B100-00C3DC5F5E3F}" type="slidenum">
              <a:rPr lang="en-US" smtClean="0"/>
              <a:pPr/>
              <a:t>15</a:t>
            </a:fld>
            <a:endParaRPr lang="en-US"/>
          </a:p>
        </p:txBody>
      </p:sp>
      <p:sp>
        <p:nvSpPr>
          <p:cNvPr id="3" name="Content Placeholder 2">
            <a:extLst>
              <a:ext uri="{FF2B5EF4-FFF2-40B4-BE49-F238E27FC236}">
                <a16:creationId xmlns:a16="http://schemas.microsoft.com/office/drawing/2014/main" id="{79EDF7B5-8015-4062-B315-6FB188C1379F}"/>
              </a:ext>
            </a:extLst>
          </p:cNvPr>
          <p:cNvSpPr>
            <a:spLocks noGrp="1"/>
          </p:cNvSpPr>
          <p:nvPr>
            <p:ph sz="quarter" idx="22"/>
          </p:nvPr>
        </p:nvSpPr>
        <p:spPr/>
        <p:txBody>
          <a:bodyPr/>
          <a:lstStyle/>
          <a:p>
            <a:pPr algn="l"/>
            <a:endParaRPr lang="en-US"/>
          </a:p>
          <a:p>
            <a:pPr algn="l"/>
            <a:endParaRPr lang="en-US"/>
          </a:p>
          <a:p>
            <a:pPr algn="l"/>
            <a:endParaRPr lang="en-US"/>
          </a:p>
          <a:p>
            <a:pPr algn="l"/>
            <a:endParaRPr lang="en-US"/>
          </a:p>
          <a:p>
            <a:pPr algn="l"/>
            <a:endParaRPr lang="en-US">
              <a:ea typeface="Arial Unicode MS"/>
              <a:cs typeface="Arial Unicode MS"/>
            </a:endParaRPr>
          </a:p>
        </p:txBody>
      </p:sp>
      <p:graphicFrame>
        <p:nvGraphicFramePr>
          <p:cNvPr id="7" name="Table 7">
            <a:extLst>
              <a:ext uri="{FF2B5EF4-FFF2-40B4-BE49-F238E27FC236}">
                <a16:creationId xmlns:a16="http://schemas.microsoft.com/office/drawing/2014/main" id="{355CDF43-8D8B-4967-A8E4-9A4B3018CE79}"/>
              </a:ext>
            </a:extLst>
          </p:cNvPr>
          <p:cNvGraphicFramePr>
            <a:graphicFrameLocks noGrp="1"/>
          </p:cNvGraphicFramePr>
          <p:nvPr>
            <p:extLst>
              <p:ext uri="{D42A27DB-BD31-4B8C-83A1-F6EECF244321}">
                <p14:modId xmlns:p14="http://schemas.microsoft.com/office/powerpoint/2010/main" val="3809505636"/>
              </p:ext>
            </p:extLst>
          </p:nvPr>
        </p:nvGraphicFramePr>
        <p:xfrm>
          <a:off x="661356" y="1135812"/>
          <a:ext cx="10985500" cy="4673599"/>
        </p:xfrm>
        <a:graphic>
          <a:graphicData uri="http://schemas.openxmlformats.org/drawingml/2006/table">
            <a:tbl>
              <a:tblPr firstRow="1" bandRow="1">
                <a:tableStyleId>{5C22544A-7EE6-4342-B048-85BDC9FD1C3A}</a:tableStyleId>
              </a:tblPr>
              <a:tblGrid>
                <a:gridCol w="5587044">
                  <a:extLst>
                    <a:ext uri="{9D8B030D-6E8A-4147-A177-3AD203B41FA5}">
                      <a16:colId xmlns:a16="http://schemas.microsoft.com/office/drawing/2014/main" val="674831706"/>
                    </a:ext>
                  </a:extLst>
                </a:gridCol>
                <a:gridCol w="5398456">
                  <a:extLst>
                    <a:ext uri="{9D8B030D-6E8A-4147-A177-3AD203B41FA5}">
                      <a16:colId xmlns:a16="http://schemas.microsoft.com/office/drawing/2014/main" val="3429066181"/>
                    </a:ext>
                  </a:extLst>
                </a:gridCol>
              </a:tblGrid>
              <a:tr h="2304118">
                <a:tc>
                  <a:txBody>
                    <a:bodyPr/>
                    <a:lstStyle/>
                    <a:p>
                      <a:pPr marL="0" marR="0" lvl="0" indent="0" algn="l">
                        <a:lnSpc>
                          <a:spcPct val="100000"/>
                        </a:lnSpc>
                        <a:spcBef>
                          <a:spcPct val="0"/>
                        </a:spcBef>
                        <a:spcAft>
                          <a:spcPct val="0"/>
                        </a:spcAft>
                        <a:buNone/>
                      </a:pPr>
                      <a:r>
                        <a:rPr lang="en-US" sz="1800" b="1" i="0" u="none" strike="noStrike" noProof="0">
                          <a:solidFill>
                            <a:schemeClr val="tx1"/>
                          </a:solidFill>
                          <a:latin typeface="+mn-lt"/>
                        </a:rPr>
                        <a:t>Elizabeth M. Perpetua, DNP, ACNP-BC, FACC</a:t>
                      </a:r>
                    </a:p>
                    <a:p>
                      <a:pPr marL="0" marR="0" lvl="0" indent="0" algn="l">
                        <a:lnSpc>
                          <a:spcPct val="100000"/>
                        </a:lnSpc>
                        <a:spcBef>
                          <a:spcPct val="0"/>
                        </a:spcBef>
                        <a:spcAft>
                          <a:spcPct val="0"/>
                        </a:spcAft>
                        <a:buNone/>
                      </a:pPr>
                      <a:r>
                        <a:rPr lang="en-US" sz="1600" b="0" i="0" u="none" strike="noStrike" noProof="0">
                          <a:solidFill>
                            <a:schemeClr val="tx1"/>
                          </a:solidFill>
                          <a:latin typeface="+mn-lt"/>
                        </a:rPr>
                        <a:t>Founder, Empath Health Services LLC</a:t>
                      </a:r>
                    </a:p>
                    <a:p>
                      <a:pPr marL="0" marR="0" lvl="0" indent="0" algn="l">
                        <a:lnSpc>
                          <a:spcPct val="100000"/>
                        </a:lnSpc>
                        <a:spcBef>
                          <a:spcPct val="0"/>
                        </a:spcBef>
                        <a:spcAft>
                          <a:spcPct val="0"/>
                        </a:spcAft>
                        <a:buNone/>
                      </a:pPr>
                      <a:r>
                        <a:rPr lang="en-US" sz="1600" b="0" i="0" u="none" strike="noStrike" noProof="0">
                          <a:solidFill>
                            <a:schemeClr val="tx1"/>
                          </a:solidFill>
                          <a:latin typeface="+mn-lt"/>
                        </a:rPr>
                        <a:t>Board of Directors, Heart Valve Voice US</a:t>
                      </a:r>
                    </a:p>
                    <a:p>
                      <a:pPr marL="0" marR="0" lvl="0" indent="0" algn="l">
                        <a:lnSpc>
                          <a:spcPct val="100000"/>
                        </a:lnSpc>
                        <a:spcBef>
                          <a:spcPct val="0"/>
                        </a:spcBef>
                        <a:spcAft>
                          <a:spcPct val="0"/>
                        </a:spcAft>
                        <a:buNone/>
                      </a:pPr>
                      <a:r>
                        <a:rPr lang="en-US" sz="1600" b="0" i="0" u="none" strike="noStrike" noProof="0">
                          <a:solidFill>
                            <a:schemeClr val="tx1"/>
                          </a:solidFill>
                          <a:latin typeface="+mn-lt"/>
                        </a:rPr>
                        <a:t>Lecturer, University of Washington School of </a:t>
                      </a:r>
                    </a:p>
                    <a:p>
                      <a:pPr marL="0" marR="0" lvl="0" indent="0" algn="l">
                        <a:lnSpc>
                          <a:spcPct val="100000"/>
                        </a:lnSpc>
                        <a:spcBef>
                          <a:spcPct val="0"/>
                        </a:spcBef>
                        <a:spcAft>
                          <a:spcPct val="0"/>
                        </a:spcAft>
                        <a:buNone/>
                      </a:pPr>
                      <a:r>
                        <a:rPr lang="en-US" sz="1600" b="0" i="0" u="none" strike="noStrike" noProof="0">
                          <a:solidFill>
                            <a:schemeClr val="tx1"/>
                          </a:solidFill>
                          <a:latin typeface="+mn-lt"/>
                        </a:rPr>
                        <a:t>Nursing</a:t>
                      </a:r>
                    </a:p>
                    <a:p>
                      <a:pPr marL="0" marR="0" lvl="0" indent="0" algn="l">
                        <a:lnSpc>
                          <a:spcPct val="100000"/>
                        </a:lnSpc>
                        <a:spcBef>
                          <a:spcPct val="0"/>
                        </a:spcBef>
                        <a:spcAft>
                          <a:spcPct val="0"/>
                        </a:spcAft>
                        <a:buNone/>
                      </a:pPr>
                      <a:r>
                        <a:rPr lang="en-US" sz="1600" b="0" i="0" u="none" strike="noStrike" noProof="0">
                          <a:solidFill>
                            <a:schemeClr val="tx1"/>
                          </a:solidFill>
                          <a:latin typeface="+mn-lt"/>
                        </a:rPr>
                        <a:t>Adjunct Professor, Seattle Pacific University </a:t>
                      </a:r>
                    </a:p>
                    <a:p>
                      <a:pPr marL="0" marR="0" lvl="0" indent="0" algn="l">
                        <a:lnSpc>
                          <a:spcPct val="100000"/>
                        </a:lnSpc>
                        <a:spcBef>
                          <a:spcPct val="0"/>
                        </a:spcBef>
                        <a:spcAft>
                          <a:spcPct val="0"/>
                        </a:spcAft>
                        <a:buNone/>
                      </a:pPr>
                      <a:r>
                        <a:rPr lang="en-US" sz="1600" b="0" i="0" u="none" strike="noStrike" noProof="0">
                          <a:solidFill>
                            <a:schemeClr val="tx1"/>
                          </a:solidFill>
                          <a:latin typeface="+mn-lt"/>
                        </a:rPr>
                        <a:t>School of Nursing</a:t>
                      </a:r>
                    </a:p>
                    <a:p>
                      <a:pPr marL="0" marR="0" lvl="0" indent="0" algn="l">
                        <a:lnSpc>
                          <a:spcPct val="100000"/>
                        </a:lnSpc>
                        <a:spcBef>
                          <a:spcPct val="0"/>
                        </a:spcBef>
                        <a:spcAft>
                          <a:spcPct val="0"/>
                        </a:spcAft>
                        <a:buNone/>
                      </a:pPr>
                      <a:r>
                        <a:rPr lang="en-US" sz="1600" b="0" i="0" u="none" strike="noStrike" noProof="0">
                          <a:solidFill>
                            <a:schemeClr val="tx1"/>
                          </a:solidFill>
                          <a:latin typeface="+mn-lt"/>
                        </a:rPr>
                        <a:t>Seattle, WA</a:t>
                      </a:r>
                    </a:p>
                    <a:p>
                      <a:pPr marL="0" marR="0" lvl="0" indent="0" algn="l">
                        <a:lnSpc>
                          <a:spcPct val="100000"/>
                        </a:lnSpc>
                        <a:spcBef>
                          <a:spcPct val="0"/>
                        </a:spcBef>
                        <a:spcAft>
                          <a:spcPct val="0"/>
                        </a:spcAft>
                        <a:buNone/>
                      </a:pPr>
                      <a:endParaRPr lang="en-US" sz="1400" b="0" i="0" u="none" strike="noStrike" noProof="0">
                        <a:solidFill>
                          <a:schemeClr val="tx1"/>
                        </a:solidFill>
                        <a:latin typeface="+mn-lt"/>
                      </a:endParaRPr>
                    </a:p>
                  </a:txBody>
                  <a:tcPr>
                    <a:solidFill>
                      <a:schemeClr val="accent5">
                        <a:lumMod val="20000"/>
                        <a:lumOff val="80000"/>
                      </a:schemeClr>
                    </a:solidFill>
                  </a:tcPr>
                </a:tc>
                <a:tc>
                  <a:txBody>
                    <a:bodyPr/>
                    <a:lstStyle/>
                    <a:p>
                      <a:pPr marL="0" marR="0" lvl="0" indent="0" algn="l">
                        <a:lnSpc>
                          <a:spcPct val="100000"/>
                        </a:lnSpc>
                        <a:spcBef>
                          <a:spcPct val="0"/>
                        </a:spcBef>
                        <a:spcAft>
                          <a:spcPct val="0"/>
                        </a:spcAft>
                        <a:buNone/>
                      </a:pPr>
                      <a:r>
                        <a:rPr lang="en-US" sz="1800" b="1" i="0" u="none" strike="noStrike" noProof="0">
                          <a:solidFill>
                            <a:schemeClr val="tx1"/>
                          </a:solidFill>
                          <a:latin typeface="+mn-lt"/>
                        </a:rPr>
                        <a:t>Kimberly A. Guibone, DNP, ACNP-BC, FACC</a:t>
                      </a:r>
                    </a:p>
                    <a:p>
                      <a:pPr marL="0" marR="0" lvl="0" indent="0" algn="l">
                        <a:lnSpc>
                          <a:spcPct val="100000"/>
                        </a:lnSpc>
                        <a:spcBef>
                          <a:spcPct val="0"/>
                        </a:spcBef>
                        <a:spcAft>
                          <a:spcPct val="0"/>
                        </a:spcAft>
                        <a:buNone/>
                      </a:pPr>
                      <a:r>
                        <a:rPr lang="en-US" sz="1600" b="0" i="0" u="none" strike="noStrike" noProof="0">
                          <a:solidFill>
                            <a:schemeClr val="tx1"/>
                          </a:solidFill>
                          <a:latin typeface="+mn-lt"/>
                        </a:rPr>
                        <a:t>Structural Heart Clinical Program Manager, Beth Israel Deaconess Medical Center</a:t>
                      </a:r>
                    </a:p>
                    <a:p>
                      <a:pPr marL="0" marR="0" lvl="0" indent="0" algn="l">
                        <a:lnSpc>
                          <a:spcPct val="100000"/>
                        </a:lnSpc>
                        <a:spcBef>
                          <a:spcPct val="0"/>
                        </a:spcBef>
                        <a:spcAft>
                          <a:spcPct val="0"/>
                        </a:spcAft>
                        <a:buNone/>
                      </a:pPr>
                      <a:r>
                        <a:rPr lang="en-US" sz="1600" b="0" i="0" u="none" strike="noStrike" noProof="0">
                          <a:solidFill>
                            <a:schemeClr val="tx1"/>
                          </a:solidFill>
                          <a:latin typeface="+mn-lt"/>
                        </a:rPr>
                        <a:t>STS/ACC TVT Registry Steering Committee</a:t>
                      </a:r>
                    </a:p>
                    <a:p>
                      <a:pPr marL="0" marR="0" lvl="0" indent="0" algn="l">
                        <a:lnSpc>
                          <a:spcPct val="100000"/>
                        </a:lnSpc>
                        <a:spcBef>
                          <a:spcPct val="0"/>
                        </a:spcBef>
                        <a:spcAft>
                          <a:spcPct val="0"/>
                        </a:spcAft>
                        <a:buNone/>
                      </a:pPr>
                      <a:r>
                        <a:rPr lang="en-US" sz="1600" b="0" i="0" u="none" strike="noStrike" noProof="0">
                          <a:solidFill>
                            <a:schemeClr val="tx1"/>
                          </a:solidFill>
                          <a:latin typeface="+mn-lt"/>
                        </a:rPr>
                        <a:t>Boston, MA</a:t>
                      </a:r>
                    </a:p>
                  </a:txBody>
                  <a:tcPr>
                    <a:solidFill>
                      <a:schemeClr val="accent5">
                        <a:lumMod val="20000"/>
                        <a:lumOff val="80000"/>
                      </a:schemeClr>
                    </a:solidFill>
                  </a:tcPr>
                </a:tc>
                <a:extLst>
                  <a:ext uri="{0D108BD9-81ED-4DB2-BD59-A6C34878D82A}">
                    <a16:rowId xmlns:a16="http://schemas.microsoft.com/office/drawing/2014/main" val="1314535353"/>
                  </a:ext>
                </a:extLst>
              </a:tr>
              <a:tr h="2369481">
                <a:tc>
                  <a:txBody>
                    <a:bodyPr/>
                    <a:lstStyle/>
                    <a:p>
                      <a:pPr marL="0" marR="0" lvl="0" indent="0" algn="l">
                        <a:lnSpc>
                          <a:spcPct val="100000"/>
                        </a:lnSpc>
                        <a:spcBef>
                          <a:spcPct val="0"/>
                        </a:spcBef>
                        <a:spcAft>
                          <a:spcPct val="0"/>
                        </a:spcAft>
                        <a:buNone/>
                      </a:pPr>
                      <a:r>
                        <a:rPr lang="en-US" sz="1800" b="1" i="0" u="none" strike="noStrike" noProof="0">
                          <a:solidFill>
                            <a:schemeClr val="tx1"/>
                          </a:solidFill>
                          <a:latin typeface="+mn-lt"/>
                        </a:rPr>
                        <a:t>Patricia A. Keegan, DNP, NP-C, FACC</a:t>
                      </a:r>
                    </a:p>
                    <a:p>
                      <a:pPr marL="0" marR="0" lvl="0" indent="0" algn="l">
                        <a:lnSpc>
                          <a:spcPct val="100000"/>
                        </a:lnSpc>
                        <a:spcBef>
                          <a:spcPct val="0"/>
                        </a:spcBef>
                        <a:spcAft>
                          <a:spcPct val="0"/>
                        </a:spcAft>
                        <a:buNone/>
                      </a:pPr>
                      <a:r>
                        <a:rPr lang="en-US" sz="1600" b="0" i="0" u="none" strike="noStrike" noProof="0">
                          <a:solidFill>
                            <a:schemeClr val="tx1"/>
                          </a:solidFill>
                          <a:latin typeface="+mn-lt"/>
                        </a:rPr>
                        <a:t>Director, Strategic and Programmatic Initiatives</a:t>
                      </a:r>
                    </a:p>
                    <a:p>
                      <a:pPr marL="0" marR="0" lvl="0" indent="0" algn="l">
                        <a:lnSpc>
                          <a:spcPct val="100000"/>
                        </a:lnSpc>
                        <a:spcBef>
                          <a:spcPct val="0"/>
                        </a:spcBef>
                        <a:spcAft>
                          <a:spcPct val="0"/>
                        </a:spcAft>
                        <a:buNone/>
                      </a:pPr>
                      <a:r>
                        <a:rPr lang="en-US" sz="1600" b="0" i="0" u="none" strike="noStrike" noProof="0">
                          <a:solidFill>
                            <a:schemeClr val="tx1"/>
                          </a:solidFill>
                          <a:latin typeface="+mn-lt"/>
                        </a:rPr>
                        <a:t>Lead Nurse Practitioner, Structural Heart and Valve Center</a:t>
                      </a:r>
                    </a:p>
                    <a:p>
                      <a:pPr marL="0" marR="0" lvl="0" indent="0" algn="l">
                        <a:lnSpc>
                          <a:spcPct val="100000"/>
                        </a:lnSpc>
                        <a:spcBef>
                          <a:spcPct val="0"/>
                        </a:spcBef>
                        <a:spcAft>
                          <a:spcPct val="0"/>
                        </a:spcAft>
                        <a:buNone/>
                      </a:pPr>
                      <a:r>
                        <a:rPr lang="en-US" sz="1600" b="0" i="0" u="none" strike="noStrike" noProof="0">
                          <a:solidFill>
                            <a:schemeClr val="tx1"/>
                          </a:solidFill>
                          <a:latin typeface="+mn-lt"/>
                        </a:rPr>
                        <a:t>Emory Heart and Vascular Institute</a:t>
                      </a:r>
                    </a:p>
                    <a:p>
                      <a:pPr marL="0" marR="0" lvl="0" indent="0" algn="l">
                        <a:lnSpc>
                          <a:spcPct val="100000"/>
                        </a:lnSpc>
                        <a:spcBef>
                          <a:spcPct val="0"/>
                        </a:spcBef>
                        <a:spcAft>
                          <a:spcPct val="0"/>
                        </a:spcAft>
                        <a:buNone/>
                      </a:pPr>
                      <a:r>
                        <a:rPr lang="en-US" sz="1600" b="0" i="0" u="none" strike="noStrike" noProof="0">
                          <a:solidFill>
                            <a:schemeClr val="tx1"/>
                          </a:solidFill>
                          <a:latin typeface="+mn-lt"/>
                        </a:rPr>
                        <a:t>Adjunct Faculty, School of Nursing</a:t>
                      </a:r>
                    </a:p>
                    <a:p>
                      <a:pPr marL="0" marR="0" lvl="0" indent="0" algn="l">
                        <a:lnSpc>
                          <a:spcPct val="100000"/>
                        </a:lnSpc>
                        <a:spcBef>
                          <a:spcPct val="0"/>
                        </a:spcBef>
                        <a:spcAft>
                          <a:spcPct val="0"/>
                        </a:spcAft>
                        <a:buNone/>
                      </a:pPr>
                      <a:r>
                        <a:rPr lang="en-US" sz="1600" b="0" i="0" u="none" strike="noStrike" noProof="0">
                          <a:solidFill>
                            <a:schemeClr val="tx1"/>
                          </a:solidFill>
                          <a:latin typeface="+mn-lt"/>
                        </a:rPr>
                        <a:t>Emory University </a:t>
                      </a:r>
                    </a:p>
                    <a:p>
                      <a:pPr marL="0" marR="0" lvl="0" indent="0" algn="l">
                        <a:lnSpc>
                          <a:spcPct val="100000"/>
                        </a:lnSpc>
                        <a:spcBef>
                          <a:spcPct val="0"/>
                        </a:spcBef>
                        <a:spcAft>
                          <a:spcPct val="0"/>
                        </a:spcAft>
                        <a:buNone/>
                      </a:pPr>
                      <a:r>
                        <a:rPr lang="en-US" sz="1600" b="0" i="0" u="none" strike="noStrike" noProof="0">
                          <a:solidFill>
                            <a:schemeClr val="tx1"/>
                          </a:solidFill>
                          <a:latin typeface="+mn-lt"/>
                        </a:rPr>
                        <a:t>STS/ACC TVT Registry, Research and </a:t>
                      </a:r>
                    </a:p>
                    <a:p>
                      <a:pPr marL="0" marR="0" lvl="0" indent="0" algn="l">
                        <a:lnSpc>
                          <a:spcPct val="100000"/>
                        </a:lnSpc>
                        <a:spcBef>
                          <a:spcPct val="0"/>
                        </a:spcBef>
                        <a:spcAft>
                          <a:spcPct val="0"/>
                        </a:spcAft>
                        <a:buNone/>
                      </a:pPr>
                      <a:r>
                        <a:rPr lang="en-US" sz="1600" b="0" i="0" u="none" strike="noStrike" noProof="0">
                          <a:solidFill>
                            <a:schemeClr val="tx1"/>
                          </a:solidFill>
                          <a:latin typeface="+mn-lt"/>
                        </a:rPr>
                        <a:t>Publications Committee</a:t>
                      </a:r>
                    </a:p>
                    <a:p>
                      <a:pPr marL="0" marR="0" lvl="0" indent="0" algn="l">
                        <a:lnSpc>
                          <a:spcPct val="100000"/>
                        </a:lnSpc>
                        <a:spcBef>
                          <a:spcPct val="0"/>
                        </a:spcBef>
                        <a:spcAft>
                          <a:spcPct val="0"/>
                        </a:spcAft>
                        <a:buNone/>
                      </a:pPr>
                      <a:r>
                        <a:rPr lang="en-US" sz="1600" b="0" i="0" u="none" strike="noStrike" noProof="0">
                          <a:solidFill>
                            <a:schemeClr val="tx1"/>
                          </a:solidFill>
                          <a:latin typeface="+mn-lt"/>
                        </a:rPr>
                        <a:t>Atlanta, GA</a:t>
                      </a:r>
                    </a:p>
                  </a:txBody>
                  <a:tcPr>
                    <a:solidFill>
                      <a:schemeClr val="tx2">
                        <a:lumMod val="20000"/>
                        <a:lumOff val="80000"/>
                      </a:schemeClr>
                    </a:solidFill>
                  </a:tcPr>
                </a:tc>
                <a:tc>
                  <a:txBody>
                    <a:bodyPr/>
                    <a:lstStyle/>
                    <a:p>
                      <a:pPr marL="0" marR="0" lvl="0" indent="0" algn="l">
                        <a:lnSpc>
                          <a:spcPct val="100000"/>
                        </a:lnSpc>
                        <a:spcBef>
                          <a:spcPct val="0"/>
                        </a:spcBef>
                        <a:spcAft>
                          <a:spcPct val="0"/>
                        </a:spcAft>
                        <a:buNone/>
                      </a:pPr>
                      <a:endParaRPr lang="en-US" sz="1100" b="0" i="0" u="none" strike="noStrike" noProof="0" dirty="0">
                        <a:latin typeface="Arial"/>
                      </a:endParaRPr>
                    </a:p>
                    <a:p>
                      <a:pPr lvl="0">
                        <a:buNone/>
                      </a:pPr>
                      <a:endParaRPr lang="en-US" dirty="0"/>
                    </a:p>
                  </a:txBody>
                  <a:tcPr>
                    <a:solidFill>
                      <a:schemeClr val="tx2">
                        <a:lumMod val="20000"/>
                        <a:lumOff val="80000"/>
                      </a:schemeClr>
                    </a:solidFill>
                  </a:tcPr>
                </a:tc>
                <a:extLst>
                  <a:ext uri="{0D108BD9-81ED-4DB2-BD59-A6C34878D82A}">
                    <a16:rowId xmlns:a16="http://schemas.microsoft.com/office/drawing/2014/main" val="441686936"/>
                  </a:ext>
                </a:extLst>
              </a:tr>
            </a:tbl>
          </a:graphicData>
        </a:graphic>
      </p:graphicFrame>
      <p:pic>
        <p:nvPicPr>
          <p:cNvPr id="1026" name="Picture 2" descr="Cover Story | What's Your Path? - American College of Cardiology">
            <a:extLst>
              <a:ext uri="{FF2B5EF4-FFF2-40B4-BE49-F238E27FC236}">
                <a16:creationId xmlns:a16="http://schemas.microsoft.com/office/drawing/2014/main" id="{8B120761-5E35-2C47-A816-987893EF23AD}"/>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0578777" y="2085931"/>
            <a:ext cx="1038342" cy="13430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lizabeth Perpetua - Seattle Pacific University">
            <a:extLst>
              <a:ext uri="{FF2B5EF4-FFF2-40B4-BE49-F238E27FC236}">
                <a16:creationId xmlns:a16="http://schemas.microsoft.com/office/drawing/2014/main" id="{222B88D4-D210-584F-A052-77201971B54A}"/>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5122637" y="2085931"/>
            <a:ext cx="1075526" cy="134307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100+ &quot;Patricia Keegan&quot; profiles | LinkedIn">
            <a:extLst>
              <a:ext uri="{FF2B5EF4-FFF2-40B4-BE49-F238E27FC236}">
                <a16:creationId xmlns:a16="http://schemas.microsoft.com/office/drawing/2014/main" id="{FCCF7F44-2518-D946-B3FD-D74E3BBE279E}"/>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5097109" y="4380058"/>
            <a:ext cx="1101054" cy="14293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72599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Team EM</a:t>
            </a:r>
            <a:r>
              <a:rPr lang="en-US">
                <a:solidFill>
                  <a:schemeClr val="accent6">
                    <a:lumMod val="75000"/>
                  </a:schemeClr>
                </a:solidFill>
              </a:rPr>
              <a:t>POWER</a:t>
            </a:r>
            <a:endParaRPr lang="en-US">
              <a:solidFill>
                <a:schemeClr val="accent1"/>
              </a:solidFill>
            </a:endParaRPr>
          </a:p>
        </p:txBody>
      </p:sp>
      <p:sp>
        <p:nvSpPr>
          <p:cNvPr id="4" name="Text Placeholder 3"/>
          <p:cNvSpPr>
            <a:spLocks noGrp="1"/>
          </p:cNvSpPr>
          <p:nvPr>
            <p:ph type="body" sz="quarter" idx="10"/>
          </p:nvPr>
        </p:nvSpPr>
        <p:spPr/>
        <p:txBody>
          <a:bodyPr/>
          <a:lstStyle/>
          <a:p>
            <a:r>
              <a:rPr lang="en-US"/>
              <a:t>November 7, 2021</a:t>
            </a:r>
          </a:p>
        </p:txBody>
      </p:sp>
      <p:sp>
        <p:nvSpPr>
          <p:cNvPr id="3" name="TextBox 2">
            <a:extLst>
              <a:ext uri="{FF2B5EF4-FFF2-40B4-BE49-F238E27FC236}">
                <a16:creationId xmlns:a16="http://schemas.microsoft.com/office/drawing/2014/main" id="{052A299B-F8C3-4B1B-A5AC-4E349462B611}"/>
              </a:ext>
            </a:extLst>
          </p:cNvPr>
          <p:cNvSpPr txBox="1"/>
          <p:nvPr/>
        </p:nvSpPr>
        <p:spPr>
          <a:xfrm>
            <a:off x="4724400" y="3200399"/>
            <a:ext cx="1822615" cy="307777"/>
          </a:xfrm>
          <a:prstGeom prst="rect">
            <a:avLst/>
          </a:prstGeom>
          <a:noFill/>
        </p:spPr>
        <p:txBody>
          <a:bodyPr rot="0" spcFirstLastPara="0" vertOverflow="overflow" horzOverflow="overflow" vert="horz" wrap="none" lIns="0" tIns="0" rIns="0" bIns="0" numCol="1" spcCol="0" rtlCol="0" fromWordArt="0" anchor="t" anchorCtr="0" forceAA="0" compatLnSpc="1">
            <a:prstTxWarp prst="textNoShape">
              <a:avLst/>
            </a:prstTxWarp>
            <a:spAutoFit/>
          </a:bodyPr>
          <a:lstStyle/>
          <a:p>
            <a:pPr algn="l"/>
            <a:r>
              <a:rPr lang="en-US" sz="2000" err="1">
                <a:solidFill>
                  <a:schemeClr val="tx2"/>
                </a:solidFill>
              </a:rPr>
              <a:t>Click to add text</a:t>
            </a:r>
          </a:p>
        </p:txBody>
      </p:sp>
    </p:spTree>
    <p:custDataLst>
      <p:tags r:id="rId1"/>
    </p:custDataLst>
    <p:extLst>
      <p:ext uri="{BB962C8B-B14F-4D97-AF65-F5344CB8AC3E}">
        <p14:creationId xmlns:p14="http://schemas.microsoft.com/office/powerpoint/2010/main" val="7300986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E964F-6C0D-5F49-A98F-A7E3EB13D376}"/>
              </a:ext>
            </a:extLst>
          </p:cNvPr>
          <p:cNvSpPr>
            <a:spLocks noGrp="1"/>
          </p:cNvSpPr>
          <p:nvPr>
            <p:ph type="title"/>
          </p:nvPr>
        </p:nvSpPr>
        <p:spPr/>
        <p:txBody>
          <a:bodyPr/>
          <a:lstStyle/>
          <a:p>
            <a:r>
              <a:rPr lang="en-US"/>
              <a:t>Welcome Ella</a:t>
            </a:r>
          </a:p>
        </p:txBody>
      </p:sp>
      <p:sp>
        <p:nvSpPr>
          <p:cNvPr id="3" name="Content Placeholder 2">
            <a:extLst>
              <a:ext uri="{FF2B5EF4-FFF2-40B4-BE49-F238E27FC236}">
                <a16:creationId xmlns:a16="http://schemas.microsoft.com/office/drawing/2014/main" id="{6CC77125-3010-8943-88B3-597FB54A8C53}"/>
              </a:ext>
            </a:extLst>
          </p:cNvPr>
          <p:cNvSpPr>
            <a:spLocks noGrp="1"/>
          </p:cNvSpPr>
          <p:nvPr>
            <p:ph sz="quarter" idx="15"/>
          </p:nvPr>
        </p:nvSpPr>
        <p:spPr>
          <a:xfrm>
            <a:off x="627668" y="1244496"/>
            <a:ext cx="7410285" cy="4193910"/>
          </a:xfrm>
        </p:spPr>
        <p:txBody>
          <a:bodyPr/>
          <a:lstStyle/>
          <a:p>
            <a:pPr algn="l"/>
            <a:r>
              <a:rPr lang="en-US" sz="1400">
                <a:ea typeface="Arial Unicode MS"/>
                <a:cs typeface="Arial Unicode MS"/>
              </a:rPr>
              <a:t>Ella is a single Mom of 2 boys. She works 80 hours a week as a nurse coordinator in a Heart Valve Center.</a:t>
            </a:r>
          </a:p>
          <a:p>
            <a:pPr marL="342900" indent="-342900" algn="l">
              <a:buFontTx/>
              <a:buChar char="-"/>
            </a:pPr>
            <a:endParaRPr lang="en-US" sz="1400"/>
          </a:p>
          <a:p>
            <a:pPr algn="l"/>
            <a:r>
              <a:rPr lang="en-US" sz="1400">
                <a:ea typeface="Arial Unicode MS"/>
                <a:cs typeface="Arial Unicode MS"/>
              </a:rPr>
              <a:t>It’s Monday. She starts at 5 am. Checks 4 different voice mails. Logs into 2 different EHRs, 2 calendars for 6 MDs, 6 </a:t>
            </a:r>
            <a:r>
              <a:rPr lang="en-US" sz="1400" err="1">
                <a:ea typeface="Arial Unicode MS"/>
                <a:cs typeface="Arial Unicode MS"/>
              </a:rPr>
              <a:t>cath</a:t>
            </a:r>
            <a:r>
              <a:rPr lang="en-US" sz="1400">
                <a:ea typeface="Arial Unicode MS"/>
                <a:cs typeface="Arial Unicode MS"/>
              </a:rPr>
              <a:t> labs, 3 ORs. Buttons up the tasks that kept her awake last night. Triages patients transferred in overnight. Reviews 20 patient charts so everything’s ready for valve procedures, tests, and clinic today. Many doctors and nurses come by and interrupt her work. She documents it all before something changes. She’s part of every patient procedure, test, and clinic visit. Ella figures out every new patient referral, discharge, and follow-up visit too. But that's not just Monday. That's every day. </a:t>
            </a:r>
            <a:endParaRPr lang="en-US" sz="1400"/>
          </a:p>
          <a:p>
            <a:pPr marL="342900" indent="-342900" algn="l">
              <a:buFontTx/>
              <a:buChar char="-"/>
            </a:pPr>
            <a:endParaRPr lang="en-US" sz="1400"/>
          </a:p>
          <a:p>
            <a:pPr algn="l"/>
            <a:r>
              <a:rPr lang="en-US" sz="1400">
                <a:ea typeface="Arial Unicode MS"/>
                <a:cs typeface="Arial Unicode MS"/>
              </a:rPr>
              <a:t>Her Team calls her the “Boss”. Some days it makes her feel proud. On the days she’s so tired she feels it in her bones, it makes her cry. Because no one knows what she actually does – not her boss or her coworkers. Ella thinks to herself:</a:t>
            </a:r>
          </a:p>
          <a:p>
            <a:pPr algn="l"/>
            <a:endParaRPr lang="en-US" sz="1400"/>
          </a:p>
          <a:p>
            <a:pPr marL="228600" lvl="1" indent="0">
              <a:buNone/>
            </a:pPr>
            <a:r>
              <a:rPr lang="en-US" sz="1400">
                <a:ea typeface="Arial Unicode MS"/>
                <a:cs typeface="Arial Unicode MS"/>
              </a:rPr>
              <a:t>“Care coordination isn’t like when I was an ICU nurse. There is no staffing matrix. </a:t>
            </a:r>
          </a:p>
          <a:p>
            <a:pPr marL="228600" lvl="1" indent="0">
              <a:buNone/>
            </a:pPr>
            <a:endParaRPr lang="en-US" sz="1400"/>
          </a:p>
          <a:p>
            <a:pPr marL="228600" lvl="1" indent="0">
              <a:buNone/>
            </a:pPr>
            <a:r>
              <a:rPr lang="en-US" sz="1400">
                <a:ea typeface="Arial Unicode MS"/>
                <a:cs typeface="Arial Unicode MS"/>
              </a:rPr>
              <a:t>After school, the kids fall asleep in my office until I’m done working. If I don’t get help, I’m going to leave.”</a:t>
            </a:r>
          </a:p>
          <a:p>
            <a:pPr marL="342900" indent="-342900" algn="l">
              <a:buFontTx/>
              <a:buChar char="-"/>
            </a:pPr>
            <a:endParaRPr lang="en-US" sz="1400"/>
          </a:p>
        </p:txBody>
      </p:sp>
      <p:sp>
        <p:nvSpPr>
          <p:cNvPr id="5" name="Slide Number Placeholder 4">
            <a:extLst>
              <a:ext uri="{FF2B5EF4-FFF2-40B4-BE49-F238E27FC236}">
                <a16:creationId xmlns:a16="http://schemas.microsoft.com/office/drawing/2014/main" id="{990FDF36-D0C1-0940-A277-AC7DA0CF9317}"/>
              </a:ext>
            </a:extLst>
          </p:cNvPr>
          <p:cNvSpPr>
            <a:spLocks noGrp="1"/>
          </p:cNvSpPr>
          <p:nvPr>
            <p:ph type="sldNum" sz="quarter" idx="4"/>
          </p:nvPr>
        </p:nvSpPr>
        <p:spPr/>
        <p:txBody>
          <a:bodyPr/>
          <a:lstStyle/>
          <a:p>
            <a:fld id="{AD816501-AAE5-214E-B100-00C3DC5F5E3F}" type="slidenum">
              <a:rPr lang="en-US" smtClean="0"/>
              <a:pPr/>
              <a:t>3</a:t>
            </a:fld>
            <a:endParaRPr lang="en-US"/>
          </a:p>
        </p:txBody>
      </p:sp>
      <p:pic>
        <p:nvPicPr>
          <p:cNvPr id="6" name="Picture 5" descr="A picture containing person, indoor, wall&#10;&#10;Description automatically generated">
            <a:extLst>
              <a:ext uri="{FF2B5EF4-FFF2-40B4-BE49-F238E27FC236}">
                <a16:creationId xmlns:a16="http://schemas.microsoft.com/office/drawing/2014/main" id="{A397766D-46C9-1E40-9235-B9C7011B218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rot="5400000">
            <a:off x="7863620" y="1715392"/>
            <a:ext cx="4254874" cy="3191155"/>
          </a:xfrm>
          <a:prstGeom prst="rect">
            <a:avLst/>
          </a:prstGeom>
        </p:spPr>
      </p:pic>
    </p:spTree>
    <p:extLst>
      <p:ext uri="{BB962C8B-B14F-4D97-AF65-F5344CB8AC3E}">
        <p14:creationId xmlns:p14="http://schemas.microsoft.com/office/powerpoint/2010/main" val="223370937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ACA3F09-0FB4-4DA1-BDD1-F08454F3FC8F}"/>
              </a:ext>
            </a:extLst>
          </p:cNvPr>
          <p:cNvSpPr>
            <a:spLocks noGrp="1"/>
          </p:cNvSpPr>
          <p:nvPr>
            <p:ph type="body" sz="quarter" idx="10"/>
          </p:nvPr>
        </p:nvSpPr>
        <p:spPr>
          <a:xfrm>
            <a:off x="609599" y="2884520"/>
            <a:ext cx="5617836" cy="3154710"/>
          </a:xfrm>
        </p:spPr>
        <p:txBody>
          <a:bodyPr/>
          <a:lstStyle/>
          <a:p>
            <a:r>
              <a:rPr lang="en-US"/>
              <a:t>782 Valve Centers in the U.S.</a:t>
            </a:r>
          </a:p>
          <a:p>
            <a:r>
              <a:rPr lang="en-US"/>
              <a:t>Valve Coordinators are in the cardiology societal guidelines and Medicare National Coverage Determinations without standard training or credentialing</a:t>
            </a:r>
          </a:p>
          <a:p>
            <a:r>
              <a:rPr lang="en-US"/>
              <a:t>Nearly 30% of coordinators work &gt; 50 hours per week</a:t>
            </a:r>
          </a:p>
          <a:p>
            <a:r>
              <a:rPr lang="en-US"/>
              <a:t>Average tenure is 6-12 months</a:t>
            </a:r>
          </a:p>
        </p:txBody>
      </p:sp>
      <p:sp>
        <p:nvSpPr>
          <p:cNvPr id="4" name="Title 3">
            <a:extLst>
              <a:ext uri="{FF2B5EF4-FFF2-40B4-BE49-F238E27FC236}">
                <a16:creationId xmlns:a16="http://schemas.microsoft.com/office/drawing/2014/main" id="{2B48DE37-D873-43DD-889F-98F0D55E0945}"/>
              </a:ext>
            </a:extLst>
          </p:cNvPr>
          <p:cNvSpPr>
            <a:spLocks noGrp="1"/>
          </p:cNvSpPr>
          <p:nvPr>
            <p:ph type="title"/>
          </p:nvPr>
        </p:nvSpPr>
        <p:spPr/>
        <p:txBody>
          <a:bodyPr/>
          <a:lstStyle/>
          <a:p>
            <a:r>
              <a:rPr lang="en-US"/>
              <a:t>Ella’s Big Picture</a:t>
            </a:r>
          </a:p>
        </p:txBody>
      </p:sp>
      <p:sp>
        <p:nvSpPr>
          <p:cNvPr id="5" name="Slide Number Placeholder 4">
            <a:extLst>
              <a:ext uri="{FF2B5EF4-FFF2-40B4-BE49-F238E27FC236}">
                <a16:creationId xmlns:a16="http://schemas.microsoft.com/office/drawing/2014/main" id="{C899978C-8E52-4670-A6F7-830848078B5F}"/>
              </a:ext>
            </a:extLst>
          </p:cNvPr>
          <p:cNvSpPr>
            <a:spLocks noGrp="1"/>
          </p:cNvSpPr>
          <p:nvPr>
            <p:ph type="sldNum" sz="quarter" idx="21"/>
          </p:nvPr>
        </p:nvSpPr>
        <p:spPr/>
        <p:txBody>
          <a:bodyPr/>
          <a:lstStyle/>
          <a:p>
            <a:fld id="{AD816501-AAE5-214E-B100-00C3DC5F5E3F}" type="slidenum">
              <a:rPr lang="en-US" smtClean="0"/>
              <a:pPr/>
              <a:t>4</a:t>
            </a:fld>
            <a:endParaRPr lang="en-US"/>
          </a:p>
        </p:txBody>
      </p:sp>
      <p:pic>
        <p:nvPicPr>
          <p:cNvPr id="9" name="Content Placeholder 8">
            <a:extLst>
              <a:ext uri="{FF2B5EF4-FFF2-40B4-BE49-F238E27FC236}">
                <a16:creationId xmlns:a16="http://schemas.microsoft.com/office/drawing/2014/main" id="{EC8A3177-BEE1-4C4B-B390-0DAD9EEF0797}"/>
              </a:ext>
            </a:extLst>
          </p:cNvPr>
          <p:cNvPicPr>
            <a:picLocks noGrp="1" noChangeAspect="1"/>
          </p:cNvPicPr>
          <p:nvPr>
            <p:ph sz="quarter" idx="22"/>
          </p:nvPr>
        </p:nvPicPr>
        <p:blipFill rotWithShape="1">
          <a:blip r:embed="rId2" cstate="email">
            <a:extLst>
              <a:ext uri="{28A0092B-C50C-407E-A947-70E740481C1C}">
                <a14:useLocalDpi xmlns:a14="http://schemas.microsoft.com/office/drawing/2010/main"/>
              </a:ext>
            </a:extLst>
          </a:blip>
          <a:srcRect t="8428" r="2896"/>
          <a:stretch/>
        </p:blipFill>
        <p:spPr>
          <a:xfrm>
            <a:off x="2826144" y="914605"/>
            <a:ext cx="3131744" cy="1969915"/>
          </a:xfrm>
        </p:spPr>
      </p:pic>
      <p:pic>
        <p:nvPicPr>
          <p:cNvPr id="12" name="Content Placeholder 11">
            <a:extLst>
              <a:ext uri="{FF2B5EF4-FFF2-40B4-BE49-F238E27FC236}">
                <a16:creationId xmlns:a16="http://schemas.microsoft.com/office/drawing/2014/main" id="{6D578F34-C6B4-48A6-83A8-5E5FE5309FE4}"/>
              </a:ext>
            </a:extLst>
          </p:cNvPr>
          <p:cNvPicPr>
            <a:picLocks noGrp="1" noChangeAspect="1"/>
          </p:cNvPicPr>
          <p:nvPr>
            <p:ph sz="quarter" idx="23"/>
          </p:nvPr>
        </p:nvPicPr>
        <p:blipFill>
          <a:blip r:embed="rId3" cstate="email">
            <a:extLst>
              <a:ext uri="{28A0092B-C50C-407E-A947-70E740481C1C}">
                <a14:useLocalDpi xmlns:a14="http://schemas.microsoft.com/office/drawing/2010/main"/>
              </a:ext>
            </a:extLst>
          </a:blip>
          <a:stretch>
            <a:fillRect/>
          </a:stretch>
        </p:blipFill>
        <p:spPr>
          <a:xfrm>
            <a:off x="554431" y="1338543"/>
            <a:ext cx="2271713" cy="976799"/>
          </a:xfrm>
        </p:spPr>
      </p:pic>
      <p:pic>
        <p:nvPicPr>
          <p:cNvPr id="10" name="Picture 2" descr="8.7 to 11.6 million people in the U.S. have heart valve disease">
            <a:extLst>
              <a:ext uri="{FF2B5EF4-FFF2-40B4-BE49-F238E27FC236}">
                <a16:creationId xmlns:a16="http://schemas.microsoft.com/office/drawing/2014/main" id="{6AA5875B-3772-4C9C-94BD-ABB929B5DB10}"/>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l="5817" r="-1" b="-1"/>
          <a:stretch/>
        </p:blipFill>
        <p:spPr bwMode="auto">
          <a:xfrm>
            <a:off x="6537359" y="1303929"/>
            <a:ext cx="5219701" cy="181503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8B4F8B40-3F84-47A6-8F81-CF8F692DB5CD}"/>
              </a:ext>
            </a:extLst>
          </p:cNvPr>
          <p:cNvPicPr>
            <a:picLocks noChangeAspect="1"/>
          </p:cNvPicPr>
          <p:nvPr/>
        </p:nvPicPr>
        <p:blipFill>
          <a:blip r:embed="rId5"/>
          <a:stretch>
            <a:fillRect/>
          </a:stretch>
        </p:blipFill>
        <p:spPr>
          <a:xfrm>
            <a:off x="6321949" y="3671137"/>
            <a:ext cx="5650523" cy="2066508"/>
          </a:xfrm>
          <a:prstGeom prst="rect">
            <a:avLst/>
          </a:prstGeom>
        </p:spPr>
      </p:pic>
    </p:spTree>
    <p:extLst>
      <p:ext uri="{BB962C8B-B14F-4D97-AF65-F5344CB8AC3E}">
        <p14:creationId xmlns:p14="http://schemas.microsoft.com/office/powerpoint/2010/main" val="123469459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412BB-4C52-4248-8844-2E447CD58618}"/>
              </a:ext>
            </a:extLst>
          </p:cNvPr>
          <p:cNvSpPr>
            <a:spLocks noGrp="1"/>
          </p:cNvSpPr>
          <p:nvPr>
            <p:ph type="title"/>
          </p:nvPr>
        </p:nvSpPr>
        <p:spPr>
          <a:xfrm>
            <a:off x="600855" y="351465"/>
            <a:ext cx="10981268" cy="577081"/>
          </a:xfrm>
        </p:spPr>
        <p:txBody>
          <a:bodyPr/>
          <a:lstStyle/>
          <a:p>
            <a:r>
              <a:rPr lang="en-US"/>
              <a:t>Ella’s Available Options</a:t>
            </a:r>
          </a:p>
        </p:txBody>
      </p:sp>
      <p:sp>
        <p:nvSpPr>
          <p:cNvPr id="3" name="Content Placeholder 2">
            <a:extLst>
              <a:ext uri="{FF2B5EF4-FFF2-40B4-BE49-F238E27FC236}">
                <a16:creationId xmlns:a16="http://schemas.microsoft.com/office/drawing/2014/main" id="{18F148FD-C706-6740-AB38-5455211202DC}"/>
              </a:ext>
            </a:extLst>
          </p:cNvPr>
          <p:cNvSpPr>
            <a:spLocks noGrp="1"/>
          </p:cNvSpPr>
          <p:nvPr>
            <p:ph sz="quarter" idx="15"/>
          </p:nvPr>
        </p:nvSpPr>
        <p:spPr>
          <a:xfrm>
            <a:off x="600855" y="1332045"/>
            <a:ext cx="10981268" cy="4193910"/>
          </a:xfrm>
        </p:spPr>
        <p:txBody>
          <a:bodyPr/>
          <a:lstStyle/>
          <a:p>
            <a:pPr algn="l"/>
            <a:r>
              <a:rPr lang="en-US" sz="1800">
                <a:ea typeface="Arial Unicode MS"/>
                <a:cs typeface="Arial Unicode MS"/>
              </a:rPr>
              <a:t>Ella’s goals are ensuring patients have access to care and justify needed staff before she burns out or resigns. Her Boss says, “Prove to me how hard your work is.” Her options are:</a:t>
            </a:r>
          </a:p>
          <a:p>
            <a:pPr algn="l"/>
            <a:endParaRPr lang="en-US" sz="1800"/>
          </a:p>
          <a:p>
            <a:pPr marL="342900" indent="-342900" algn="l">
              <a:buFont typeface="Arial" panose="020B0604020202020204" pitchFamily="34" charset="0"/>
              <a:buChar char="•"/>
            </a:pPr>
            <a:r>
              <a:rPr lang="en-US" sz="1800">
                <a:ea typeface="Arial Unicode MS"/>
                <a:cs typeface="Arial Unicode MS"/>
              </a:rPr>
              <a:t>Option 1: Analog labor intensive data collection (Post-its, whiteboards, notebook, Excel or data entry heavy app for time tracking) </a:t>
            </a:r>
          </a:p>
          <a:p>
            <a:pPr marL="342900" indent="-342900" algn="l">
              <a:buFont typeface="Arial" panose="020B0604020202020204" pitchFamily="34" charset="0"/>
              <a:buChar char="•"/>
            </a:pPr>
            <a:endParaRPr lang="en-US" sz="1800"/>
          </a:p>
          <a:p>
            <a:pPr marL="342900" indent="-342900" algn="l">
              <a:buFont typeface="Arial" panose="020B0604020202020204" pitchFamily="34" charset="0"/>
              <a:buChar char="•"/>
            </a:pPr>
            <a:r>
              <a:rPr lang="en-US" sz="1800">
                <a:ea typeface="Arial Unicode MS"/>
                <a:cs typeface="Arial Unicode MS"/>
              </a:rPr>
              <a:t>Option 2: A Lean Team in 3-6 months for time trials and cross functional process mapping</a:t>
            </a:r>
          </a:p>
          <a:p>
            <a:pPr algn="l"/>
            <a:endParaRPr lang="en-US" sz="1800"/>
          </a:p>
          <a:p>
            <a:pPr algn="l"/>
            <a:r>
              <a:rPr lang="en-US" sz="1800">
                <a:ea typeface="Arial Unicode MS"/>
                <a:cs typeface="Arial Unicode MS"/>
              </a:rPr>
              <a:t>This is too little, too late. Ella loves these patients and her team. </a:t>
            </a:r>
            <a:endParaRPr lang="en-US" sz="1800"/>
          </a:p>
          <a:p>
            <a:pPr algn="l"/>
            <a:endParaRPr lang="en-US" sz="1800"/>
          </a:p>
          <a:p>
            <a:pPr algn="l"/>
            <a:r>
              <a:rPr lang="en-US" sz="1800">
                <a:ea typeface="Arial Unicode MS"/>
                <a:cs typeface="Arial Unicode MS"/>
              </a:rPr>
              <a:t>There’s no clarity, comfort, or community for this role.</a:t>
            </a:r>
          </a:p>
        </p:txBody>
      </p:sp>
      <p:sp>
        <p:nvSpPr>
          <p:cNvPr id="5" name="Slide Number Placeholder 4">
            <a:extLst>
              <a:ext uri="{FF2B5EF4-FFF2-40B4-BE49-F238E27FC236}">
                <a16:creationId xmlns:a16="http://schemas.microsoft.com/office/drawing/2014/main" id="{F476D323-A3ED-8F46-B3DE-64FEAA8B1F84}"/>
              </a:ext>
            </a:extLst>
          </p:cNvPr>
          <p:cNvSpPr>
            <a:spLocks noGrp="1"/>
          </p:cNvSpPr>
          <p:nvPr>
            <p:ph type="sldNum" sz="quarter" idx="4"/>
          </p:nvPr>
        </p:nvSpPr>
        <p:spPr/>
        <p:txBody>
          <a:bodyPr/>
          <a:lstStyle/>
          <a:p>
            <a:fld id="{AD816501-AAE5-214E-B100-00C3DC5F5E3F}" type="slidenum">
              <a:rPr lang="en-US" smtClean="0"/>
              <a:pPr/>
              <a:t>5</a:t>
            </a:fld>
            <a:endParaRPr lang="en-US"/>
          </a:p>
        </p:txBody>
      </p:sp>
    </p:spTree>
    <p:extLst>
      <p:ext uri="{BB962C8B-B14F-4D97-AF65-F5344CB8AC3E}">
        <p14:creationId xmlns:p14="http://schemas.microsoft.com/office/powerpoint/2010/main" val="178689339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D78F3-EC20-D745-B3DD-DF5DE2A1F75E}"/>
              </a:ext>
            </a:extLst>
          </p:cNvPr>
          <p:cNvSpPr>
            <a:spLocks noGrp="1"/>
          </p:cNvSpPr>
          <p:nvPr>
            <p:ph type="title"/>
          </p:nvPr>
        </p:nvSpPr>
        <p:spPr>
          <a:xfrm>
            <a:off x="605366" y="378458"/>
            <a:ext cx="10881783" cy="577081"/>
          </a:xfrm>
        </p:spPr>
        <p:txBody>
          <a:bodyPr/>
          <a:lstStyle/>
          <a:p>
            <a:r>
              <a:rPr lang="en-US"/>
              <a:t>EMPOWER App: </a:t>
            </a:r>
            <a:r>
              <a:rPr lang="en-US">
                <a:solidFill>
                  <a:schemeClr val="accent6">
                    <a:lumMod val="75000"/>
                  </a:schemeClr>
                </a:solidFill>
              </a:rPr>
              <a:t>Clarity</a:t>
            </a:r>
            <a:r>
              <a:rPr lang="en-US"/>
              <a:t> – </a:t>
            </a:r>
            <a:r>
              <a:rPr lang="en-US">
                <a:solidFill>
                  <a:schemeClr val="accent6">
                    <a:lumMod val="75000"/>
                  </a:schemeClr>
                </a:solidFill>
              </a:rPr>
              <a:t>Comfort</a:t>
            </a:r>
            <a:r>
              <a:rPr lang="en-US"/>
              <a:t> – </a:t>
            </a:r>
            <a:r>
              <a:rPr lang="en-US">
                <a:solidFill>
                  <a:schemeClr val="accent6">
                    <a:lumMod val="75000"/>
                  </a:schemeClr>
                </a:solidFill>
              </a:rPr>
              <a:t>Community</a:t>
            </a:r>
          </a:p>
        </p:txBody>
      </p:sp>
      <p:sp>
        <p:nvSpPr>
          <p:cNvPr id="4" name="Text Placeholder 3">
            <a:extLst>
              <a:ext uri="{FF2B5EF4-FFF2-40B4-BE49-F238E27FC236}">
                <a16:creationId xmlns:a16="http://schemas.microsoft.com/office/drawing/2014/main" id="{560211B2-F4D5-0B4B-91E2-71C84D7BCF43}"/>
              </a:ext>
            </a:extLst>
          </p:cNvPr>
          <p:cNvSpPr>
            <a:spLocks noGrp="1"/>
          </p:cNvSpPr>
          <p:nvPr>
            <p:ph type="body" sz="quarter" idx="16"/>
          </p:nvPr>
        </p:nvSpPr>
        <p:spPr/>
        <p:txBody>
          <a:bodyPr/>
          <a:lstStyle/>
          <a:p>
            <a:endParaRPr lang="en-US"/>
          </a:p>
        </p:txBody>
      </p:sp>
      <p:sp>
        <p:nvSpPr>
          <p:cNvPr id="5" name="Slide Number Placeholder 4">
            <a:extLst>
              <a:ext uri="{FF2B5EF4-FFF2-40B4-BE49-F238E27FC236}">
                <a16:creationId xmlns:a16="http://schemas.microsoft.com/office/drawing/2014/main" id="{BEF62A4B-79B0-C648-9C1F-DACAC7B07F44}"/>
              </a:ext>
            </a:extLst>
          </p:cNvPr>
          <p:cNvSpPr>
            <a:spLocks noGrp="1"/>
          </p:cNvSpPr>
          <p:nvPr>
            <p:ph type="sldNum" sz="quarter" idx="4"/>
          </p:nvPr>
        </p:nvSpPr>
        <p:spPr/>
        <p:txBody>
          <a:bodyPr/>
          <a:lstStyle/>
          <a:p>
            <a:fld id="{AD816501-AAE5-214E-B100-00C3DC5F5E3F}" type="slidenum">
              <a:rPr lang="en-US" smtClean="0"/>
              <a:pPr/>
              <a:t>6</a:t>
            </a:fld>
            <a:endParaRPr lang="en-US"/>
          </a:p>
        </p:txBody>
      </p:sp>
      <p:sp>
        <p:nvSpPr>
          <p:cNvPr id="6" name="Text Placeholder 5">
            <a:extLst>
              <a:ext uri="{FF2B5EF4-FFF2-40B4-BE49-F238E27FC236}">
                <a16:creationId xmlns:a16="http://schemas.microsoft.com/office/drawing/2014/main" id="{43A5C7C6-71ED-AB4B-971F-544FDA87F46C}"/>
              </a:ext>
            </a:extLst>
          </p:cNvPr>
          <p:cNvSpPr>
            <a:spLocks noGrp="1"/>
          </p:cNvSpPr>
          <p:nvPr>
            <p:ph type="body" sz="quarter" idx="17"/>
          </p:nvPr>
        </p:nvSpPr>
        <p:spPr/>
        <p:txBody>
          <a:bodyPr/>
          <a:lstStyle/>
          <a:p>
            <a:endParaRPr lang="en-US"/>
          </a:p>
        </p:txBody>
      </p:sp>
      <p:pic>
        <p:nvPicPr>
          <p:cNvPr id="10" name="Picture 9" descr="Graphical user interface, text, application&#10;&#10;Description automatically generated">
            <a:extLst>
              <a:ext uri="{FF2B5EF4-FFF2-40B4-BE49-F238E27FC236}">
                <a16:creationId xmlns:a16="http://schemas.microsoft.com/office/drawing/2014/main" id="{FF2BCB28-6BE6-B940-857C-CD1241FAA11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955464" y="1457165"/>
            <a:ext cx="2499720" cy="4518725"/>
          </a:xfrm>
          <a:prstGeom prst="rect">
            <a:avLst/>
          </a:prstGeom>
        </p:spPr>
      </p:pic>
      <p:pic>
        <p:nvPicPr>
          <p:cNvPr id="15" name="Picture 14" descr="Graphical user interface, application&#10;&#10;Description automatically generated">
            <a:extLst>
              <a:ext uri="{FF2B5EF4-FFF2-40B4-BE49-F238E27FC236}">
                <a16:creationId xmlns:a16="http://schemas.microsoft.com/office/drawing/2014/main" id="{75A20203-6718-C949-9936-A08209A12FF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160896" y="1457165"/>
            <a:ext cx="2547485" cy="4557968"/>
          </a:xfrm>
          <a:prstGeom prst="rect">
            <a:avLst/>
          </a:prstGeom>
        </p:spPr>
      </p:pic>
      <p:sp>
        <p:nvSpPr>
          <p:cNvPr id="24" name="Rectangle 23">
            <a:extLst>
              <a:ext uri="{FF2B5EF4-FFF2-40B4-BE49-F238E27FC236}">
                <a16:creationId xmlns:a16="http://schemas.microsoft.com/office/drawing/2014/main" id="{69B8FCEE-B28D-E348-B3CD-9F4EBC391AE1}"/>
              </a:ext>
            </a:extLst>
          </p:cNvPr>
          <p:cNvSpPr/>
          <p:nvPr/>
        </p:nvSpPr>
        <p:spPr bwMode="auto">
          <a:xfrm>
            <a:off x="7086599" y="1457165"/>
            <a:ext cx="3017521" cy="2611915"/>
          </a:xfrm>
          <a:prstGeom prst="rect">
            <a:avLst/>
          </a:prstGeom>
          <a:solidFill>
            <a:schemeClr val="bg1"/>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28" name="TextBox 27">
            <a:extLst>
              <a:ext uri="{FF2B5EF4-FFF2-40B4-BE49-F238E27FC236}">
                <a16:creationId xmlns:a16="http://schemas.microsoft.com/office/drawing/2014/main" id="{C6EBA764-F72C-1B45-85D2-1DE8313B5B8A}"/>
              </a:ext>
            </a:extLst>
          </p:cNvPr>
          <p:cNvSpPr txBox="1"/>
          <p:nvPr/>
        </p:nvSpPr>
        <p:spPr>
          <a:xfrm>
            <a:off x="7326629" y="1757362"/>
            <a:ext cx="2880361" cy="3323987"/>
          </a:xfrm>
          <a:prstGeom prst="rect">
            <a:avLst/>
          </a:prstGeom>
          <a:noFill/>
        </p:spPr>
        <p:txBody>
          <a:bodyPr wrap="square">
            <a:spAutoFit/>
          </a:bodyPr>
          <a:lstStyle/>
          <a:p>
            <a:pPr algn="l"/>
            <a:r>
              <a:rPr lang="en-US" sz="1400" b="1"/>
              <a:t>Role clarity</a:t>
            </a:r>
          </a:p>
          <a:p>
            <a:pPr algn="l"/>
            <a:r>
              <a:rPr lang="en-US" sz="1400" b="1"/>
              <a:t>Schedule clarity</a:t>
            </a:r>
          </a:p>
          <a:p>
            <a:pPr algn="l"/>
            <a:r>
              <a:rPr lang="en-US" sz="1400" b="1"/>
              <a:t>Goal clarity</a:t>
            </a:r>
          </a:p>
          <a:p>
            <a:r>
              <a:rPr lang="en-US" sz="1400" b="1"/>
              <a:t>What goal is most important to YOU?</a:t>
            </a:r>
          </a:p>
          <a:p>
            <a:pPr marL="285750" indent="-285750">
              <a:buFont typeface="Wingdings" pitchFamily="2" charset="2"/>
              <a:buChar char="ü"/>
            </a:pPr>
            <a:r>
              <a:rPr lang="en-US" sz="1400" b="1"/>
              <a:t>Validate the work I do and value I provide</a:t>
            </a:r>
          </a:p>
          <a:p>
            <a:pPr marL="285750" indent="-285750">
              <a:buFont typeface="Arial" panose="020B0604020202020204" pitchFamily="34" charset="0"/>
              <a:buChar char="•"/>
            </a:pPr>
            <a:r>
              <a:rPr lang="en-US" sz="1400" b="1"/>
              <a:t>Give me feedback on and promote my personal well-being</a:t>
            </a:r>
          </a:p>
          <a:p>
            <a:pPr marL="285750" indent="-285750">
              <a:buFont typeface="Arial" panose="020B0604020202020204" pitchFamily="34" charset="0"/>
              <a:buChar char="•"/>
            </a:pPr>
            <a:r>
              <a:rPr lang="en-US" sz="1400" b="1"/>
              <a:t>Connect with my peers and grow professionally </a:t>
            </a:r>
          </a:p>
        </p:txBody>
      </p:sp>
    </p:spTree>
    <p:extLst>
      <p:ext uri="{BB962C8B-B14F-4D97-AF65-F5344CB8AC3E}">
        <p14:creationId xmlns:p14="http://schemas.microsoft.com/office/powerpoint/2010/main" val="22737653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D78F3-EC20-D745-B3DD-DF5DE2A1F75E}"/>
              </a:ext>
            </a:extLst>
          </p:cNvPr>
          <p:cNvSpPr>
            <a:spLocks noGrp="1"/>
          </p:cNvSpPr>
          <p:nvPr>
            <p:ph type="title"/>
          </p:nvPr>
        </p:nvSpPr>
        <p:spPr>
          <a:xfrm>
            <a:off x="605366" y="378458"/>
            <a:ext cx="10881783" cy="577081"/>
          </a:xfrm>
        </p:spPr>
        <p:txBody>
          <a:bodyPr/>
          <a:lstStyle/>
          <a:p>
            <a:r>
              <a:rPr lang="en-US"/>
              <a:t>EMPOWER App: </a:t>
            </a:r>
            <a:r>
              <a:rPr lang="en-US">
                <a:solidFill>
                  <a:schemeClr val="accent6">
                    <a:lumMod val="75000"/>
                  </a:schemeClr>
                </a:solidFill>
              </a:rPr>
              <a:t>Clarity</a:t>
            </a:r>
            <a:r>
              <a:rPr lang="en-US"/>
              <a:t> – </a:t>
            </a:r>
            <a:r>
              <a:rPr lang="en-US">
                <a:solidFill>
                  <a:schemeClr val="accent6">
                    <a:lumMod val="75000"/>
                  </a:schemeClr>
                </a:solidFill>
              </a:rPr>
              <a:t>Comfort</a:t>
            </a:r>
            <a:r>
              <a:rPr lang="en-US"/>
              <a:t> – </a:t>
            </a:r>
            <a:r>
              <a:rPr lang="en-US">
                <a:solidFill>
                  <a:schemeClr val="accent6">
                    <a:lumMod val="75000"/>
                  </a:schemeClr>
                </a:solidFill>
              </a:rPr>
              <a:t>Community</a:t>
            </a:r>
            <a:endParaRPr lang="en-US"/>
          </a:p>
        </p:txBody>
      </p:sp>
      <p:sp>
        <p:nvSpPr>
          <p:cNvPr id="5" name="Slide Number Placeholder 4">
            <a:extLst>
              <a:ext uri="{FF2B5EF4-FFF2-40B4-BE49-F238E27FC236}">
                <a16:creationId xmlns:a16="http://schemas.microsoft.com/office/drawing/2014/main" id="{BEF62A4B-79B0-C648-9C1F-DACAC7B07F44}"/>
              </a:ext>
            </a:extLst>
          </p:cNvPr>
          <p:cNvSpPr>
            <a:spLocks noGrp="1"/>
          </p:cNvSpPr>
          <p:nvPr>
            <p:ph type="sldNum" sz="quarter" idx="4"/>
          </p:nvPr>
        </p:nvSpPr>
        <p:spPr/>
        <p:txBody>
          <a:bodyPr/>
          <a:lstStyle/>
          <a:p>
            <a:fld id="{AD816501-AAE5-214E-B100-00C3DC5F5E3F}" type="slidenum">
              <a:rPr lang="en-US" smtClean="0"/>
              <a:pPr/>
              <a:t>7</a:t>
            </a:fld>
            <a:endParaRPr lang="en-US"/>
          </a:p>
        </p:txBody>
      </p:sp>
      <p:pic>
        <p:nvPicPr>
          <p:cNvPr id="17" name="Picture 16" descr="Diagram, text&#10;&#10;Description automatically generated with medium confidence">
            <a:extLst>
              <a:ext uri="{FF2B5EF4-FFF2-40B4-BE49-F238E27FC236}">
                <a16:creationId xmlns:a16="http://schemas.microsoft.com/office/drawing/2014/main" id="{D166F660-03AB-1948-960D-EA85B08E50E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14910" y="988531"/>
            <a:ext cx="2699943" cy="4880935"/>
          </a:xfrm>
          <a:prstGeom prst="rect">
            <a:avLst/>
          </a:prstGeom>
        </p:spPr>
      </p:pic>
      <p:pic>
        <p:nvPicPr>
          <p:cNvPr id="19" name="Picture 18" descr="Text&#10;&#10;Description automatically generated with low confidence">
            <a:extLst>
              <a:ext uri="{FF2B5EF4-FFF2-40B4-BE49-F238E27FC236}">
                <a16:creationId xmlns:a16="http://schemas.microsoft.com/office/drawing/2014/main" id="{62BB6E56-82A5-9D40-9C04-54127F87713D}"/>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090159" y="1363204"/>
            <a:ext cx="2483017" cy="4473269"/>
          </a:xfrm>
          <a:prstGeom prst="rect">
            <a:avLst/>
          </a:prstGeom>
        </p:spPr>
      </p:pic>
      <p:pic>
        <p:nvPicPr>
          <p:cNvPr id="13" name="Picture 12" descr="A picture containing diagram&#10;&#10;Description automatically generated">
            <a:extLst>
              <a:ext uri="{FF2B5EF4-FFF2-40B4-BE49-F238E27FC236}">
                <a16:creationId xmlns:a16="http://schemas.microsoft.com/office/drawing/2014/main" id="{F977BF18-CACA-2F46-B4F4-C5985E2968B3}"/>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5789011" y="988531"/>
            <a:ext cx="2729656" cy="4880935"/>
          </a:xfrm>
          <a:prstGeom prst="rect">
            <a:avLst/>
          </a:prstGeom>
        </p:spPr>
      </p:pic>
      <p:pic>
        <p:nvPicPr>
          <p:cNvPr id="14" name="Picture 13" descr="A picture containing text&#10;&#10;Description automatically generated">
            <a:extLst>
              <a:ext uri="{FF2B5EF4-FFF2-40B4-BE49-F238E27FC236}">
                <a16:creationId xmlns:a16="http://schemas.microsoft.com/office/drawing/2014/main" id="{E1E759AA-EA9E-994B-91B9-74097BD03CE5}"/>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8523325" y="955539"/>
            <a:ext cx="2901267" cy="5143500"/>
          </a:xfrm>
          <a:prstGeom prst="rect">
            <a:avLst/>
          </a:prstGeom>
        </p:spPr>
      </p:pic>
    </p:spTree>
    <p:extLst>
      <p:ext uri="{BB962C8B-B14F-4D97-AF65-F5344CB8AC3E}">
        <p14:creationId xmlns:p14="http://schemas.microsoft.com/office/powerpoint/2010/main" val="99903439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D78F3-EC20-D745-B3DD-DF5DE2A1F75E}"/>
              </a:ext>
            </a:extLst>
          </p:cNvPr>
          <p:cNvSpPr>
            <a:spLocks noGrp="1"/>
          </p:cNvSpPr>
          <p:nvPr>
            <p:ph type="title"/>
          </p:nvPr>
        </p:nvSpPr>
        <p:spPr>
          <a:xfrm>
            <a:off x="605366" y="378458"/>
            <a:ext cx="10881783" cy="1154162"/>
          </a:xfrm>
        </p:spPr>
        <p:txBody>
          <a:bodyPr/>
          <a:lstStyle/>
          <a:p>
            <a:r>
              <a:rPr lang="en-US"/>
              <a:t>EMPOWER App: </a:t>
            </a:r>
            <a:r>
              <a:rPr lang="en-US">
                <a:solidFill>
                  <a:schemeClr val="accent6">
                    <a:lumMod val="75000"/>
                  </a:schemeClr>
                </a:solidFill>
              </a:rPr>
              <a:t>Clarity</a:t>
            </a:r>
            <a:r>
              <a:rPr lang="en-US"/>
              <a:t> – </a:t>
            </a:r>
            <a:r>
              <a:rPr lang="en-US">
                <a:solidFill>
                  <a:schemeClr val="accent6">
                    <a:lumMod val="75000"/>
                  </a:schemeClr>
                </a:solidFill>
              </a:rPr>
              <a:t>Comfort</a:t>
            </a:r>
            <a:r>
              <a:rPr lang="en-US"/>
              <a:t> – </a:t>
            </a:r>
            <a:r>
              <a:rPr lang="en-US">
                <a:solidFill>
                  <a:schemeClr val="accent6">
                    <a:lumMod val="75000"/>
                  </a:schemeClr>
                </a:solidFill>
              </a:rPr>
              <a:t>Community</a:t>
            </a:r>
            <a:br>
              <a:rPr lang="en-US"/>
            </a:br>
            <a:r>
              <a:rPr lang="en-US"/>
              <a:t>Future Applications</a:t>
            </a:r>
          </a:p>
        </p:txBody>
      </p:sp>
      <p:sp>
        <p:nvSpPr>
          <p:cNvPr id="4" name="Text Placeholder 3">
            <a:extLst>
              <a:ext uri="{FF2B5EF4-FFF2-40B4-BE49-F238E27FC236}">
                <a16:creationId xmlns:a16="http://schemas.microsoft.com/office/drawing/2014/main" id="{560211B2-F4D5-0B4B-91E2-71C84D7BCF43}"/>
              </a:ext>
            </a:extLst>
          </p:cNvPr>
          <p:cNvSpPr>
            <a:spLocks noGrp="1"/>
          </p:cNvSpPr>
          <p:nvPr>
            <p:ph type="body" sz="quarter" idx="16"/>
          </p:nvPr>
        </p:nvSpPr>
        <p:spPr/>
        <p:txBody>
          <a:bodyPr/>
          <a:lstStyle/>
          <a:p>
            <a:endParaRPr lang="en-US"/>
          </a:p>
        </p:txBody>
      </p:sp>
      <p:sp>
        <p:nvSpPr>
          <p:cNvPr id="5" name="Slide Number Placeholder 4">
            <a:extLst>
              <a:ext uri="{FF2B5EF4-FFF2-40B4-BE49-F238E27FC236}">
                <a16:creationId xmlns:a16="http://schemas.microsoft.com/office/drawing/2014/main" id="{BEF62A4B-79B0-C648-9C1F-DACAC7B07F44}"/>
              </a:ext>
            </a:extLst>
          </p:cNvPr>
          <p:cNvSpPr>
            <a:spLocks noGrp="1"/>
          </p:cNvSpPr>
          <p:nvPr>
            <p:ph type="sldNum" sz="quarter" idx="4"/>
          </p:nvPr>
        </p:nvSpPr>
        <p:spPr/>
        <p:txBody>
          <a:bodyPr/>
          <a:lstStyle/>
          <a:p>
            <a:fld id="{AD816501-AAE5-214E-B100-00C3DC5F5E3F}" type="slidenum">
              <a:rPr lang="en-US" smtClean="0"/>
              <a:pPr/>
              <a:t>8</a:t>
            </a:fld>
            <a:endParaRPr lang="en-US"/>
          </a:p>
        </p:txBody>
      </p:sp>
      <p:sp>
        <p:nvSpPr>
          <p:cNvPr id="6" name="Text Placeholder 5">
            <a:extLst>
              <a:ext uri="{FF2B5EF4-FFF2-40B4-BE49-F238E27FC236}">
                <a16:creationId xmlns:a16="http://schemas.microsoft.com/office/drawing/2014/main" id="{43A5C7C6-71ED-AB4B-971F-544FDA87F46C}"/>
              </a:ext>
            </a:extLst>
          </p:cNvPr>
          <p:cNvSpPr>
            <a:spLocks noGrp="1"/>
          </p:cNvSpPr>
          <p:nvPr>
            <p:ph type="body" sz="quarter" idx="17"/>
          </p:nvPr>
        </p:nvSpPr>
        <p:spPr/>
        <p:txBody>
          <a:bodyPr/>
          <a:lstStyle/>
          <a:p>
            <a:endParaRPr lang="en-US"/>
          </a:p>
        </p:txBody>
      </p:sp>
      <p:pic>
        <p:nvPicPr>
          <p:cNvPr id="14" name="Picture 13" descr="Diagram&#10;&#10;Description automatically generated">
            <a:extLst>
              <a:ext uri="{FF2B5EF4-FFF2-40B4-BE49-F238E27FC236}">
                <a16:creationId xmlns:a16="http://schemas.microsoft.com/office/drawing/2014/main" id="{6B9A704C-EEBE-BF4D-9311-36D532E444B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101092" y="4192823"/>
            <a:ext cx="2893951" cy="2060059"/>
          </a:xfrm>
          <a:prstGeom prst="rect">
            <a:avLst/>
          </a:prstGeom>
        </p:spPr>
      </p:pic>
      <p:sp>
        <p:nvSpPr>
          <p:cNvPr id="16" name="Content Placeholder 4">
            <a:extLst>
              <a:ext uri="{FF2B5EF4-FFF2-40B4-BE49-F238E27FC236}">
                <a16:creationId xmlns:a16="http://schemas.microsoft.com/office/drawing/2014/main" id="{D7C79880-6CF0-1A41-A923-342E537F4E9E}"/>
              </a:ext>
            </a:extLst>
          </p:cNvPr>
          <p:cNvSpPr txBox="1">
            <a:spLocks/>
          </p:cNvSpPr>
          <p:nvPr/>
        </p:nvSpPr>
        <p:spPr>
          <a:xfrm>
            <a:off x="9374284" y="2085121"/>
            <a:ext cx="2666751" cy="3312073"/>
          </a:xfrm>
          <a:prstGeom prst="rect">
            <a:avLst/>
          </a:prstGeom>
          <a:solidFill>
            <a:schemeClr val="bg1">
              <a:lumMod val="95000"/>
            </a:schemeClr>
          </a:solidFill>
        </p:spPr>
        <p:txBody>
          <a:bodyPr>
            <a:normAutofit fontScale="85000" lnSpcReduction="20000"/>
          </a:bodyPr>
          <a:lst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a:lstStyle>
          <a:p>
            <a:pPr marL="0" indent="0" defTabSz="914400">
              <a:buFont typeface="Arial" pitchFamily="-65" charset="0"/>
              <a:buNone/>
            </a:pPr>
            <a:r>
              <a:rPr lang="en-US" sz="1100" b="1" u="sng" kern="0"/>
              <a:t>Patient 1 Time Trial Total Minutes</a:t>
            </a:r>
            <a:endParaRPr lang="en-US" sz="1100" u="sng" kern="0"/>
          </a:p>
          <a:p>
            <a:pPr marL="0" indent="0" defTabSz="914400">
              <a:buFont typeface="Arial" pitchFamily="-65" charset="0"/>
              <a:buNone/>
            </a:pPr>
            <a:r>
              <a:rPr lang="en-US" sz="1100" kern="0"/>
              <a:t>Referral 		         240</a:t>
            </a:r>
          </a:p>
          <a:p>
            <a:pPr marL="0" indent="0" defTabSz="914400">
              <a:buFont typeface="Arial" pitchFamily="-65" charset="0"/>
              <a:buNone/>
            </a:pPr>
            <a:r>
              <a:rPr lang="en-US" sz="1100" kern="0"/>
              <a:t>Evaluation   	      	         180</a:t>
            </a:r>
          </a:p>
          <a:p>
            <a:pPr marL="0" indent="0" defTabSz="914400">
              <a:buFont typeface="Arial" pitchFamily="-65" charset="0"/>
              <a:buNone/>
            </a:pPr>
            <a:r>
              <a:rPr lang="en-US" sz="1100" kern="0"/>
              <a:t>Shared decision making/plan	         120</a:t>
            </a:r>
          </a:p>
          <a:p>
            <a:pPr marL="0" indent="0" defTabSz="914400">
              <a:buFont typeface="Arial" pitchFamily="-65" charset="0"/>
              <a:buNone/>
            </a:pPr>
            <a:r>
              <a:rPr lang="en-US" sz="1100" kern="0"/>
              <a:t>Pre-procedure	                                      180</a:t>
            </a:r>
          </a:p>
          <a:p>
            <a:pPr marL="0" indent="0" defTabSz="914400">
              <a:buFont typeface="Arial" pitchFamily="-65" charset="0"/>
              <a:buNone/>
            </a:pPr>
            <a:r>
              <a:rPr lang="en-US" sz="1100" kern="0"/>
              <a:t>Intra-procedure	                                        30</a:t>
            </a:r>
          </a:p>
          <a:p>
            <a:pPr marL="0" indent="0" defTabSz="914400">
              <a:buFont typeface="Arial" pitchFamily="-65" charset="0"/>
              <a:buNone/>
            </a:pPr>
            <a:r>
              <a:rPr lang="en-US" sz="1100" kern="0"/>
              <a:t>Post-procedure	                                        60              </a:t>
            </a:r>
          </a:p>
          <a:p>
            <a:pPr marL="0" indent="0" defTabSz="914400">
              <a:buFont typeface="Arial" pitchFamily="-65" charset="0"/>
              <a:buNone/>
            </a:pPr>
            <a:r>
              <a:rPr lang="en-US" sz="1100" u="sng" kern="0"/>
              <a:t>Follow-Up	      	           60 </a:t>
            </a:r>
          </a:p>
          <a:p>
            <a:pPr marL="0" indent="0" defTabSz="914400">
              <a:buFont typeface="Arial" pitchFamily="-65" charset="0"/>
              <a:buNone/>
            </a:pPr>
            <a:r>
              <a:rPr lang="en-US" sz="1100" b="1" kern="0"/>
              <a:t>970 min OR 16.1 </a:t>
            </a:r>
            <a:r>
              <a:rPr lang="en-US" sz="1100" b="1" kern="0" err="1"/>
              <a:t>hr</a:t>
            </a:r>
            <a:r>
              <a:rPr lang="en-US" sz="1100" b="1" kern="0"/>
              <a:t> </a:t>
            </a:r>
          </a:p>
          <a:p>
            <a:pPr marL="0" indent="0" defTabSz="914400">
              <a:buFont typeface="Arial" pitchFamily="-65" charset="0"/>
              <a:buNone/>
            </a:pPr>
            <a:r>
              <a:rPr lang="en-US" sz="1100" b="1" kern="0">
                <a:solidFill>
                  <a:schemeClr val="accent6">
                    <a:lumMod val="75000"/>
                  </a:schemeClr>
                </a:solidFill>
              </a:rPr>
              <a:t>1 FTE (2080 </a:t>
            </a:r>
            <a:r>
              <a:rPr lang="en-US" sz="1100" b="1" kern="0" err="1">
                <a:solidFill>
                  <a:schemeClr val="accent6">
                    <a:lumMod val="75000"/>
                  </a:schemeClr>
                </a:solidFill>
              </a:rPr>
              <a:t>hr</a:t>
            </a:r>
            <a:r>
              <a:rPr lang="en-US" sz="1100" b="1" kern="0">
                <a:solidFill>
                  <a:schemeClr val="accent6">
                    <a:lumMod val="75000"/>
                  </a:schemeClr>
                </a:solidFill>
              </a:rPr>
              <a:t>) = 129 patients per year</a:t>
            </a:r>
            <a:endParaRPr lang="en-US" sz="1100" kern="0">
              <a:solidFill>
                <a:schemeClr val="accent6">
                  <a:lumMod val="75000"/>
                </a:schemeClr>
              </a:solidFill>
            </a:endParaRPr>
          </a:p>
        </p:txBody>
      </p:sp>
      <p:pic>
        <p:nvPicPr>
          <p:cNvPr id="1026" name="Picture 2" descr="Apple Watch faces and their features - Apple Support">
            <a:extLst>
              <a:ext uri="{FF2B5EF4-FFF2-40B4-BE49-F238E27FC236}">
                <a16:creationId xmlns:a16="http://schemas.microsoft.com/office/drawing/2014/main" id="{E7B89782-F503-1348-8A54-E2CDA612E1A9}"/>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232575" y="2533479"/>
            <a:ext cx="2336983" cy="264710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F6543D7-FA5E-0F44-8ECD-A1233F8332EB}"/>
              </a:ext>
            </a:extLst>
          </p:cNvPr>
          <p:cNvSpPr txBox="1"/>
          <p:nvPr/>
        </p:nvSpPr>
        <p:spPr>
          <a:xfrm>
            <a:off x="640984" y="1928710"/>
            <a:ext cx="3368320" cy="4308872"/>
          </a:xfrm>
          <a:prstGeom prst="rect">
            <a:avLst/>
          </a:prstGeom>
          <a:noFill/>
        </p:spPr>
        <p:txBody>
          <a:bodyPr wrap="square" lIns="0" tIns="0" rIns="0" bIns="0" rtlCol="0" anchor="t">
            <a:spAutoFit/>
          </a:bodyPr>
          <a:lstStyle/>
          <a:p>
            <a:r>
              <a:rPr lang="en-US" sz="2000" b="1">
                <a:latin typeface="Arial"/>
                <a:ea typeface="Arial Unicode MS"/>
                <a:cs typeface="Arial Unicode MS"/>
              </a:rPr>
              <a:t>SMART DEVICE Integration </a:t>
            </a:r>
            <a:r>
              <a:rPr lang="en-US" sz="2000">
                <a:latin typeface="Arial"/>
                <a:ea typeface="Arial Unicode MS"/>
                <a:cs typeface="Arial Unicode MS"/>
              </a:rPr>
              <a:t>Intensity of work </a:t>
            </a:r>
            <a:endParaRPr lang="en-US" sz="2000"/>
          </a:p>
          <a:p>
            <a:pPr marL="342900" indent="-342900">
              <a:buFont typeface="Arial" panose="020B0604020202020204" pitchFamily="34" charset="0"/>
              <a:buChar char="•"/>
            </a:pPr>
            <a:r>
              <a:rPr lang="en-US" sz="2000">
                <a:latin typeface="Arial"/>
                <a:ea typeface="Arial Unicode MS"/>
                <a:cs typeface="Arial Unicode MS"/>
              </a:rPr>
              <a:t>Voice recognition</a:t>
            </a:r>
          </a:p>
          <a:p>
            <a:pPr marL="342900" indent="-342900">
              <a:buFont typeface="Arial" panose="020B0604020202020204" pitchFamily="34" charset="0"/>
              <a:buChar char="•"/>
            </a:pPr>
            <a:r>
              <a:rPr lang="en-US" sz="2000">
                <a:latin typeface="Arial"/>
                <a:ea typeface="Arial Unicode MS"/>
                <a:cs typeface="Arial Unicode MS"/>
              </a:rPr>
              <a:t>Heart rate</a:t>
            </a:r>
          </a:p>
          <a:p>
            <a:pPr marL="342900" indent="-342900">
              <a:buFont typeface="Arial" panose="020B0604020202020204" pitchFamily="34" charset="0"/>
              <a:buChar char="•"/>
            </a:pPr>
            <a:r>
              <a:rPr lang="en-US" sz="2000">
                <a:latin typeface="Arial"/>
                <a:ea typeface="Arial Unicode MS"/>
                <a:cs typeface="Arial Unicode MS"/>
              </a:rPr>
              <a:t>Steps</a:t>
            </a:r>
          </a:p>
          <a:p>
            <a:pPr marL="342900" indent="-342900">
              <a:buFont typeface="Arial" panose="020B0604020202020204" pitchFamily="34" charset="0"/>
              <a:buChar char="•"/>
            </a:pPr>
            <a:r>
              <a:rPr lang="en-US" sz="2000">
                <a:latin typeface="Arial"/>
                <a:ea typeface="Arial Unicode MS"/>
                <a:cs typeface="Arial Unicode MS"/>
              </a:rPr>
              <a:t>Mood</a:t>
            </a:r>
          </a:p>
          <a:p>
            <a:r>
              <a:rPr lang="en-US" sz="2000" b="1">
                <a:latin typeface="Arial"/>
                <a:ea typeface="Arial Unicode MS"/>
                <a:cs typeface="Arial Unicode MS"/>
              </a:rPr>
              <a:t>COMMUNITY Build</a:t>
            </a:r>
          </a:p>
          <a:p>
            <a:pPr marL="342900" indent="-342900">
              <a:buFont typeface="Arial"/>
              <a:buChar char="•"/>
            </a:pPr>
            <a:r>
              <a:rPr lang="en-US" sz="2000">
                <a:latin typeface="Arial"/>
                <a:ea typeface="Arial Unicode MS"/>
                <a:cs typeface="Arial Unicode MS"/>
              </a:rPr>
              <a:t>Curated resources</a:t>
            </a:r>
          </a:p>
          <a:p>
            <a:pPr marL="342900" indent="-342900">
              <a:buFont typeface="Arial"/>
              <a:buChar char="•"/>
            </a:pPr>
            <a:r>
              <a:rPr lang="en-US" sz="2000">
                <a:latin typeface="Arial"/>
                <a:ea typeface="Arial Unicode MS"/>
                <a:cs typeface="Arial Unicode MS"/>
              </a:rPr>
              <a:t>Connect and mentorship</a:t>
            </a:r>
          </a:p>
          <a:p>
            <a:endParaRPr lang="en-US" sz="2000">
              <a:solidFill>
                <a:schemeClr val="tx2"/>
              </a:solidFill>
            </a:endParaRPr>
          </a:p>
        </p:txBody>
      </p:sp>
      <p:sp>
        <p:nvSpPr>
          <p:cNvPr id="20" name="TextBox 19">
            <a:extLst>
              <a:ext uri="{FF2B5EF4-FFF2-40B4-BE49-F238E27FC236}">
                <a16:creationId xmlns:a16="http://schemas.microsoft.com/office/drawing/2014/main" id="{E8288537-6FF4-CC43-BB4C-BEC996F9229D}"/>
              </a:ext>
            </a:extLst>
          </p:cNvPr>
          <p:cNvSpPr txBox="1"/>
          <p:nvPr/>
        </p:nvSpPr>
        <p:spPr>
          <a:xfrm>
            <a:off x="6178570" y="1467168"/>
            <a:ext cx="2893951" cy="2523768"/>
          </a:xfrm>
          <a:prstGeom prst="rect">
            <a:avLst/>
          </a:prstGeom>
          <a:noFill/>
        </p:spPr>
        <p:txBody>
          <a:bodyPr wrap="square" lIns="0" tIns="0" rIns="0" bIns="0" rtlCol="0">
            <a:spAutoFit/>
          </a:bodyPr>
          <a:lstStyle/>
          <a:p>
            <a:r>
              <a:rPr lang="en-US" sz="2000" b="1"/>
              <a:t>EHR Integration</a:t>
            </a:r>
          </a:p>
          <a:p>
            <a:pPr marL="342900" indent="-342900">
              <a:buFont typeface="Arial" panose="020B0604020202020204" pitchFamily="34" charset="0"/>
              <a:buChar char="•"/>
            </a:pPr>
            <a:r>
              <a:rPr lang="en-US" sz="1800"/>
              <a:t>Data validation with schedule data </a:t>
            </a:r>
          </a:p>
          <a:p>
            <a:pPr marL="342900" indent="-342900">
              <a:buFont typeface="Arial" panose="020B0604020202020204" pitchFamily="34" charset="0"/>
              <a:buChar char="•"/>
            </a:pPr>
            <a:r>
              <a:rPr lang="en-US" sz="1800"/>
              <a:t>Team based care skill-task alignment</a:t>
            </a:r>
          </a:p>
          <a:p>
            <a:pPr marL="342900" indent="-342900">
              <a:buFont typeface="Arial" panose="020B0604020202020204" pitchFamily="34" charset="0"/>
              <a:buChar char="•"/>
            </a:pPr>
            <a:r>
              <a:rPr lang="en-US" sz="1800"/>
              <a:t>Process metrics</a:t>
            </a:r>
          </a:p>
          <a:p>
            <a:pPr marL="342900" indent="-342900">
              <a:buFont typeface="Arial" panose="020B0604020202020204" pitchFamily="34" charset="0"/>
              <a:buChar char="•"/>
            </a:pPr>
            <a:r>
              <a:rPr lang="en-US" sz="1800"/>
              <a:t>Outcome metrics</a:t>
            </a:r>
            <a:endParaRPr lang="en-US" sz="2000"/>
          </a:p>
        </p:txBody>
      </p:sp>
    </p:spTree>
    <p:extLst>
      <p:ext uri="{BB962C8B-B14F-4D97-AF65-F5344CB8AC3E}">
        <p14:creationId xmlns:p14="http://schemas.microsoft.com/office/powerpoint/2010/main" val="269096278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15"/>
          <p:cNvGraphicFramePr>
            <a:graphicFrameLocks noGrp="1"/>
          </p:cNvGraphicFramePr>
          <p:nvPr>
            <p:ph sz="quarter" idx="4294967295"/>
            <p:extLst>
              <p:ext uri="{D42A27DB-BD31-4B8C-83A1-F6EECF244321}">
                <p14:modId xmlns:p14="http://schemas.microsoft.com/office/powerpoint/2010/main" val="29339227"/>
              </p:ext>
            </p:extLst>
          </p:nvPr>
        </p:nvGraphicFramePr>
        <p:xfrm>
          <a:off x="605367" y="1279346"/>
          <a:ext cx="10981265" cy="4650772"/>
        </p:xfrm>
        <a:graphic>
          <a:graphicData uri="http://schemas.openxmlformats.org/drawingml/2006/table">
            <a:tbl>
              <a:tblPr firstRow="1" bandRow="1">
                <a:tableStyleId>{21E4AEA4-8DFA-4A89-87EB-49C32662AFE0}</a:tableStyleId>
              </a:tblPr>
              <a:tblGrid>
                <a:gridCol w="1687750">
                  <a:extLst>
                    <a:ext uri="{9D8B030D-6E8A-4147-A177-3AD203B41FA5}">
                      <a16:colId xmlns:a16="http://schemas.microsoft.com/office/drawing/2014/main" val="20000"/>
                    </a:ext>
                  </a:extLst>
                </a:gridCol>
                <a:gridCol w="1917220">
                  <a:extLst>
                    <a:ext uri="{9D8B030D-6E8A-4147-A177-3AD203B41FA5}">
                      <a16:colId xmlns:a16="http://schemas.microsoft.com/office/drawing/2014/main" val="20001"/>
                    </a:ext>
                  </a:extLst>
                </a:gridCol>
                <a:gridCol w="1475259">
                  <a:extLst>
                    <a:ext uri="{9D8B030D-6E8A-4147-A177-3AD203B41FA5}">
                      <a16:colId xmlns:a16="http://schemas.microsoft.com/office/drawing/2014/main" val="20002"/>
                    </a:ext>
                  </a:extLst>
                </a:gridCol>
                <a:gridCol w="1475259">
                  <a:extLst>
                    <a:ext uri="{9D8B030D-6E8A-4147-A177-3AD203B41FA5}">
                      <a16:colId xmlns:a16="http://schemas.microsoft.com/office/drawing/2014/main" val="4291804976"/>
                    </a:ext>
                  </a:extLst>
                </a:gridCol>
                <a:gridCol w="1475259">
                  <a:extLst>
                    <a:ext uri="{9D8B030D-6E8A-4147-A177-3AD203B41FA5}">
                      <a16:colId xmlns:a16="http://schemas.microsoft.com/office/drawing/2014/main" val="467818001"/>
                    </a:ext>
                  </a:extLst>
                </a:gridCol>
                <a:gridCol w="1475259">
                  <a:extLst>
                    <a:ext uri="{9D8B030D-6E8A-4147-A177-3AD203B41FA5}">
                      <a16:colId xmlns:a16="http://schemas.microsoft.com/office/drawing/2014/main" val="1781304336"/>
                    </a:ext>
                  </a:extLst>
                </a:gridCol>
                <a:gridCol w="1475259">
                  <a:extLst>
                    <a:ext uri="{9D8B030D-6E8A-4147-A177-3AD203B41FA5}">
                      <a16:colId xmlns:a16="http://schemas.microsoft.com/office/drawing/2014/main" val="2322686005"/>
                    </a:ext>
                  </a:extLst>
                </a:gridCol>
              </a:tblGrid>
              <a:tr h="586104">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Benefits</a:t>
                      </a:r>
                    </a:p>
                  </a:txBody>
                  <a:tcPr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rtl="0" eaLnBrk="1" fontAlgn="auto" latinLnBrk="0" hangingPunct="1">
                        <a:lnSpc>
                          <a:spcPct val="100000"/>
                        </a:lnSpc>
                        <a:spcBef>
                          <a:spcPts val="0"/>
                        </a:spcBef>
                        <a:spcAft>
                          <a:spcPts val="0"/>
                        </a:spcAft>
                        <a:buClrTx/>
                        <a:buSzTx/>
                        <a:buFontTx/>
                        <a:buNone/>
                      </a:pPr>
                      <a:r>
                        <a:rPr kumimoji="0" lang="en-US" sz="1500" b="1" i="0" u="none" strike="noStrike" cap="none" normalizeH="0" baseline="0">
                          <a:ln>
                            <a:noFill/>
                          </a:ln>
                          <a:solidFill>
                            <a:schemeClr val="bg1"/>
                          </a:solidFill>
                          <a:effectLst/>
                          <a:latin typeface="Arial"/>
                          <a:ea typeface="MS PGothic"/>
                        </a:rPr>
                        <a:t>Apple Watch</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a:lnSpc>
                          <a:spcPct val="100000"/>
                        </a:lnSpc>
                        <a:spcBef>
                          <a:spcPts val="0"/>
                        </a:spcBef>
                        <a:spcAft>
                          <a:spcPts val="0"/>
                        </a:spcAft>
                        <a:buNone/>
                      </a:pPr>
                      <a:r>
                        <a:rPr lang="en-US" sz="1500" b="1" i="0" u="none" strike="noStrike" cap="none" normalizeH="0" baseline="0" err="1">
                          <a:ln>
                            <a:noFill/>
                          </a:ln>
                          <a:solidFill>
                            <a:schemeClr val="bg1"/>
                          </a:solidFill>
                          <a:effectLst/>
                          <a:latin typeface="Arial"/>
                          <a:ea typeface="MS PGothic"/>
                        </a:rPr>
                        <a:t>FitBit</a:t>
                      </a:r>
                      <a:endParaRPr kumimoji="0" lang="en-US" sz="1500" b="1" i="0" u="none" strike="noStrike" cap="none" normalizeH="0" baseline="0">
                        <a:ln>
                          <a:noFill/>
                        </a:ln>
                        <a:solidFill>
                          <a:schemeClr val="bg1"/>
                        </a:solidFill>
                        <a:effectLst/>
                        <a:latin typeface="Arial" panose="020B0604020202020204" pitchFamily="34" charset="0"/>
                        <a:ea typeface="MS PGothic" pitchFamily="34" charset="-128"/>
                      </a:endParaRP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Time Tracking Apps (Harvest, </a:t>
                      </a:r>
                      <a:r>
                        <a:rPr kumimoji="0" lang="en-US" sz="1500" b="1" i="0" u="none" strike="noStrike" cap="none" normalizeH="0" baseline="0" err="1">
                          <a:ln>
                            <a:noFill/>
                          </a:ln>
                          <a:solidFill>
                            <a:schemeClr val="bg1"/>
                          </a:solidFill>
                          <a:effectLst/>
                          <a:latin typeface="Arial" panose="020B0604020202020204" pitchFamily="34" charset="0"/>
                          <a:ea typeface="MS PGothic" pitchFamily="34" charset="-128"/>
                        </a:rPr>
                        <a:t>etc</a:t>
                      </a: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Calendaring Apps</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Community Apps</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marR="0" lvl="0" indent="0" algn="ctr" defTabSz="288036" rtl="0" eaLnBrk="1" fontAlgn="auto" latinLnBrk="0" hangingPunct="1">
                        <a:lnSpc>
                          <a:spcPct val="100000"/>
                        </a:lnSpc>
                        <a:spcBef>
                          <a:spcPts val="0"/>
                        </a:spcBef>
                        <a:spcAft>
                          <a:spcPts val="0"/>
                        </a:spcAft>
                        <a:buClrTx/>
                        <a:buSzTx/>
                        <a:buFontTx/>
                        <a:buNone/>
                        <a:tabLst/>
                        <a:defRPr/>
                      </a:pPr>
                      <a:r>
                        <a:rPr kumimoji="0" lang="en-US" sz="1500" b="1" i="0" u="none" strike="noStrike" cap="none" normalizeH="0" baseline="0">
                          <a:ln>
                            <a:noFill/>
                          </a:ln>
                          <a:solidFill>
                            <a:schemeClr val="bg1"/>
                          </a:solidFill>
                          <a:effectLst/>
                          <a:latin typeface="Arial" panose="020B0604020202020204" pitchFamily="34" charset="0"/>
                          <a:ea typeface="MS PGothic" pitchFamily="34" charset="-128"/>
                        </a:rPr>
                        <a:t>EMPOWER</a:t>
                      </a:r>
                    </a:p>
                  </a:txBody>
                  <a:tcPr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Clarity</a:t>
                      </a:r>
                    </a:p>
                  </a:txBody>
                  <a:tcPr marL="114300"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Community</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Comfort</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X</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Users</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Personal </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Personal</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Clinicians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endParaRPr kumimoji="0" lang="en-US" sz="2000" b="0" i="0" u="none" strike="noStrike" cap="none" normalizeH="0" baseline="0">
                        <a:ln>
                          <a:noFill/>
                        </a:ln>
                        <a:solidFill>
                          <a:schemeClr val="tx1"/>
                        </a:solidFill>
                        <a:effectLst/>
                        <a:latin typeface="Arial" panose="020B0604020202020204" pitchFamily="34" charset="0"/>
                        <a:ea typeface="MS PGothic" pitchFamily="34" charset="-128"/>
                      </a:endParaRP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Clinicians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Clinicians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72230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Barriers</a:t>
                      </a:r>
                    </a:p>
                  </a:txBody>
                  <a:tcPr marL="114300"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Access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Access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Burden on coordinator</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Access</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a:ln>
                            <a:noFill/>
                          </a:ln>
                          <a:solidFill>
                            <a:schemeClr val="tx1"/>
                          </a:solidFill>
                          <a:effectLst/>
                          <a:latin typeface="Arial" panose="020B0604020202020204" pitchFamily="34" charset="0"/>
                          <a:ea typeface="MS PGothic" pitchFamily="34" charset="-128"/>
                        </a:rPr>
                        <a:t>Industry based</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tab pos="682625" algn="dec"/>
                        </a:tabLst>
                      </a:pPr>
                      <a:r>
                        <a:rPr kumimoji="0" lang="en-US" sz="2000" b="0" i="0" u="none" strike="noStrike" cap="none" normalizeH="0" baseline="0" dirty="0">
                          <a:ln>
                            <a:noFill/>
                          </a:ln>
                          <a:solidFill>
                            <a:schemeClr val="tx1"/>
                          </a:solidFill>
                          <a:effectLst/>
                          <a:latin typeface="Arial" panose="020B0604020202020204" pitchFamily="34" charset="0"/>
                          <a:ea typeface="MS PGothic" pitchFamily="34" charset="-128"/>
                        </a:rPr>
                        <a:t>Access (smart phone)</a:t>
                      </a:r>
                    </a:p>
                  </a:txBody>
                  <a:tcPr marL="53113" marR="53113" marT="34962" marB="34962" anchor="ctr" horzOverflow="overflow">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09028283"/>
                  </a:ext>
                </a:extLst>
              </a:tr>
            </a:tbl>
          </a:graphicData>
        </a:graphic>
      </p:graphicFrame>
      <p:sp>
        <p:nvSpPr>
          <p:cNvPr id="3" name="Slide Number Placeholder 2">
            <a:extLst>
              <a:ext uri="{FF2B5EF4-FFF2-40B4-BE49-F238E27FC236}">
                <a16:creationId xmlns:a16="http://schemas.microsoft.com/office/drawing/2014/main" id="{9B9E7791-184E-4C05-9EC0-57A9E3B80051}"/>
              </a:ext>
            </a:extLst>
          </p:cNvPr>
          <p:cNvSpPr>
            <a:spLocks noGrp="1"/>
          </p:cNvSpPr>
          <p:nvPr>
            <p:ph type="sldNum" sz="quarter" idx="21"/>
          </p:nvPr>
        </p:nvSpPr>
        <p:spPr>
          <a:xfrm>
            <a:off x="11643919" y="6219717"/>
            <a:ext cx="454400" cy="333375"/>
          </a:xfrm>
        </p:spPr>
        <p:txBody>
          <a:bodyPr/>
          <a:lstStyle/>
          <a:p>
            <a:fld id="{AD816501-AAE5-214E-B100-00C3DC5F5E3F}" type="slidenum">
              <a:rPr lang="en-US" smtClean="0"/>
              <a:pPr/>
              <a:t>9</a:t>
            </a:fld>
            <a:endParaRPr lang="en-US"/>
          </a:p>
        </p:txBody>
      </p:sp>
      <p:sp>
        <p:nvSpPr>
          <p:cNvPr id="2" name="Title 1"/>
          <p:cNvSpPr>
            <a:spLocks noGrp="1"/>
          </p:cNvSpPr>
          <p:nvPr>
            <p:ph type="title"/>
          </p:nvPr>
        </p:nvSpPr>
        <p:spPr>
          <a:xfrm>
            <a:off x="605367" y="378457"/>
            <a:ext cx="10145760" cy="461665"/>
          </a:xfrm>
        </p:spPr>
        <p:txBody>
          <a:bodyPr/>
          <a:lstStyle/>
          <a:p>
            <a:r>
              <a:rPr lang="en-US">
                <a:ea typeface="Arial Unicode MS"/>
                <a:cs typeface="Arial Unicode MS"/>
              </a:rPr>
              <a:t>Our Solution vs. The Competition</a:t>
            </a:r>
            <a:endParaRPr lang="en-US"/>
          </a:p>
        </p:txBody>
      </p:sp>
    </p:spTree>
    <p:custDataLst>
      <p:tags r:id="rId1"/>
    </p:custDataLst>
    <p:extLst>
      <p:ext uri="{BB962C8B-B14F-4D97-AF65-F5344CB8AC3E}">
        <p14:creationId xmlns:p14="http://schemas.microsoft.com/office/powerpoint/2010/main" val="210648041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TotalTime>
  <Words>1165</Words>
  <Application>Microsoft Office PowerPoint</Application>
  <PresentationFormat>Widescreen</PresentationFormat>
  <Paragraphs>177</Paragraphs>
  <Slides>15</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Georgia</vt:lpstr>
      <vt:lpstr>Wingdings</vt:lpstr>
      <vt:lpstr>title, bullets</vt:lpstr>
      <vt:lpstr>PowerPoint Presentation</vt:lpstr>
      <vt:lpstr>Team EMPOWER</vt:lpstr>
      <vt:lpstr>Welcome Ella</vt:lpstr>
      <vt:lpstr>Ella’s Big Picture</vt:lpstr>
      <vt:lpstr>Ella’s Available Options</vt:lpstr>
      <vt:lpstr>EMPOWER App: Clarity – Comfort – Community</vt:lpstr>
      <vt:lpstr>EMPOWER App: Clarity – Comfort – Community</vt:lpstr>
      <vt:lpstr>EMPOWER App: Clarity – Comfort – Community Future Applications</vt:lpstr>
      <vt:lpstr>Our Solution vs. The Competition</vt:lpstr>
      <vt:lpstr>Implementation and Scalability</vt:lpstr>
      <vt:lpstr>Elizabeth M. Perpetua, DNP, ACNP-BC, FACC</vt:lpstr>
      <vt:lpstr>Kimberly A. Guibone, DNP, ACNP-BC, FACC</vt:lpstr>
      <vt:lpstr>Patricia A. Keegan, DNP, NP-C, FACC</vt:lpstr>
      <vt:lpstr>This Coordinator Community is Us</vt:lpstr>
      <vt:lpstr>The Team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 K</dc:creator>
  <cp:lastModifiedBy>Dave Upton</cp:lastModifiedBy>
  <cp:revision>1</cp:revision>
  <cp:lastPrinted>2019-05-07T17:58:44Z</cp:lastPrinted>
  <dcterms:created xsi:type="dcterms:W3CDTF">2018-06-06T22:07:20Z</dcterms:created>
  <dcterms:modified xsi:type="dcterms:W3CDTF">2021-11-17T17:34:43Z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E40D5C6E-48BC-455D-AD7F-5E9A3C8688FC</vt:lpwstr>
  </property>
  <property fmtid="{D5CDD505-2E9C-101B-9397-08002B2CF9AE}" pid="3" name="ArticulatePath">
    <vt:lpwstr>JJ Powerpoint Full Screen Version Editable Template_jnjcorporateppttemplatefullscreen190404</vt:lpwstr>
  </property>
  <property fmtid="{D5CDD505-2E9C-101B-9397-08002B2CF9AE}" pid="4" name="ContentTypeId">
    <vt:lpwstr>0x01010069E26D0399CD4B4D88BC89F0DAD28B4A</vt:lpwstr>
  </property>
</Properties>
</file>

<file path=docProps/thumbnail.jpeg>
</file>